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2.xml" ContentType="application/vnd.openxmlformats-officedocument.theme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305" r:id="rId2"/>
    <p:sldId id="308" r:id="rId3"/>
    <p:sldId id="316" r:id="rId4"/>
    <p:sldId id="317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365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91" d="100"/>
          <a:sy n="91" d="100"/>
        </p:scale>
        <p:origin x="48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452003-669F-4523-85B3-393B3A757DBA}" type="datetimeFigureOut">
              <a:rPr lang="ru-RU" smtClean="0"/>
              <a:t>13.07.2023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DCCA04-FC99-4D15-8595-2C92DEC869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0947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E9F8A7-2FFC-44E1-963D-0A314495910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67529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E9F8A7-2FFC-44E1-963D-0A314495910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7771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а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241315" y="2898894"/>
            <a:ext cx="7908002" cy="2505209"/>
          </a:xfrm>
          <a:prstGeom prst="rect">
            <a:avLst/>
          </a:prstGeom>
        </p:spPr>
        <p:txBody>
          <a:bodyPr/>
          <a:lstStyle>
            <a:lvl1pPr>
              <a:defRPr sz="5400" b="1" spc="-150">
                <a:solidFill>
                  <a:srgbClr val="1E3642"/>
                </a:solidFill>
                <a:latin typeface="Geometria" panose="020B0503020204020204" pitchFamily="34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0" name="Дата 3"/>
          <p:cNvSpPr txBox="1">
            <a:spLocks/>
          </p:cNvSpPr>
          <p:nvPr userDrawn="1"/>
        </p:nvSpPr>
        <p:spPr>
          <a:xfrm>
            <a:off x="1273122" y="5898196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/>
              <a:t>РНКБ Банк (ПАО)</a:t>
            </a:r>
          </a:p>
          <a:p>
            <a:endParaRPr lang="ru-RU" sz="1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286191" y="773521"/>
            <a:ext cx="5883719" cy="85280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400"/>
              </a:lnSpc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ru-RU" dirty="0"/>
              <a:t>Дата</a:t>
            </a:r>
          </a:p>
          <a:p>
            <a:pPr lvl="0"/>
            <a:r>
              <a:rPr lang="ru-RU" dirty="0"/>
              <a:t>Версия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278757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ая +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241315" y="2898894"/>
            <a:ext cx="7908002" cy="2505209"/>
          </a:xfrm>
          <a:prstGeom prst="rect">
            <a:avLst/>
          </a:prstGeom>
        </p:spPr>
        <p:txBody>
          <a:bodyPr/>
          <a:lstStyle>
            <a:lvl1pPr>
              <a:defRPr sz="5400" b="1" spc="-150">
                <a:solidFill>
                  <a:srgbClr val="1E3642"/>
                </a:solidFill>
                <a:latin typeface="Geometria" panose="020B0503020204020204" pitchFamily="34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0" name="Дата 3"/>
          <p:cNvSpPr txBox="1">
            <a:spLocks/>
          </p:cNvSpPr>
          <p:nvPr userDrawn="1"/>
        </p:nvSpPr>
        <p:spPr>
          <a:xfrm>
            <a:off x="1273122" y="5898196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/>
              <a:t>РНКБ Банк (ПАО)</a:t>
            </a:r>
          </a:p>
          <a:p>
            <a:endParaRPr lang="ru-RU" sz="1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286191" y="773521"/>
            <a:ext cx="5883719" cy="85280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400"/>
              </a:lnSpc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ru-RU" dirty="0"/>
              <a:t>Дата</a:t>
            </a:r>
          </a:p>
          <a:p>
            <a:pPr lvl="0"/>
            <a:r>
              <a:rPr lang="ru-RU" dirty="0"/>
              <a:t>Версия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40073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кла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241315" y="2898894"/>
            <a:ext cx="7908002" cy="2505209"/>
          </a:xfrm>
          <a:prstGeom prst="rect">
            <a:avLst/>
          </a:prstGeom>
        </p:spPr>
        <p:txBody>
          <a:bodyPr/>
          <a:lstStyle>
            <a:lvl1pPr>
              <a:defRPr sz="5400" b="1" spc="-150">
                <a:solidFill>
                  <a:srgbClr val="1E3642"/>
                </a:solidFill>
                <a:latin typeface="Geometria" panose="020B0503020204020204" pitchFamily="34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0" name="Дата 3"/>
          <p:cNvSpPr txBox="1">
            <a:spLocks/>
          </p:cNvSpPr>
          <p:nvPr userDrawn="1"/>
        </p:nvSpPr>
        <p:spPr>
          <a:xfrm>
            <a:off x="1273122" y="5898196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/>
              <a:t>РНКБ Банк (ПАО)</a:t>
            </a:r>
          </a:p>
          <a:p>
            <a:endParaRPr lang="ru-RU" sz="1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286191" y="773521"/>
            <a:ext cx="5883719" cy="85280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400"/>
              </a:lnSpc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ru-RU" dirty="0"/>
              <a:t>Дата</a:t>
            </a:r>
          </a:p>
          <a:p>
            <a:pPr lvl="0"/>
            <a:r>
              <a:rPr lang="ru-RU" dirty="0"/>
              <a:t>Версия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8028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поте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241315" y="2898894"/>
            <a:ext cx="7908002" cy="2505209"/>
          </a:xfrm>
          <a:prstGeom prst="rect">
            <a:avLst/>
          </a:prstGeom>
        </p:spPr>
        <p:txBody>
          <a:bodyPr/>
          <a:lstStyle>
            <a:lvl1pPr>
              <a:defRPr sz="5400" b="1" spc="-150">
                <a:solidFill>
                  <a:srgbClr val="1E3642"/>
                </a:solidFill>
                <a:latin typeface="Geometria" panose="020B0503020204020204" pitchFamily="34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0" name="Дата 3"/>
          <p:cNvSpPr txBox="1">
            <a:spLocks/>
          </p:cNvSpPr>
          <p:nvPr userDrawn="1"/>
        </p:nvSpPr>
        <p:spPr>
          <a:xfrm>
            <a:off x="1273122" y="5898196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/>
              <a:t>РНКБ Банк (ПАО)</a:t>
            </a:r>
          </a:p>
          <a:p>
            <a:endParaRPr lang="ru-RU" sz="1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286191" y="773521"/>
            <a:ext cx="5883719" cy="85280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400"/>
              </a:lnSpc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ru-RU" dirty="0"/>
              <a:t>Дата</a:t>
            </a:r>
          </a:p>
          <a:p>
            <a:pPr lvl="0"/>
            <a:r>
              <a:rPr lang="ru-RU" dirty="0"/>
              <a:t>Версия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789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редиты, ДБ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241315" y="2898894"/>
            <a:ext cx="7908002" cy="2505209"/>
          </a:xfrm>
          <a:prstGeom prst="rect">
            <a:avLst/>
          </a:prstGeom>
        </p:spPr>
        <p:txBody>
          <a:bodyPr/>
          <a:lstStyle>
            <a:lvl1pPr>
              <a:defRPr sz="5400" b="1" spc="-150">
                <a:solidFill>
                  <a:srgbClr val="1E3642"/>
                </a:solidFill>
                <a:latin typeface="Geometria" panose="020B0503020204020204" pitchFamily="34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0" name="Дата 3"/>
          <p:cNvSpPr txBox="1">
            <a:spLocks/>
          </p:cNvSpPr>
          <p:nvPr userDrawn="1"/>
        </p:nvSpPr>
        <p:spPr>
          <a:xfrm>
            <a:off x="1273122" y="5898196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/>
              <a:t>РНКБ Банк (ПАО)</a:t>
            </a:r>
          </a:p>
          <a:p>
            <a:endParaRPr lang="ru-RU" sz="1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286191" y="773521"/>
            <a:ext cx="5883719" cy="85280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400"/>
              </a:lnSpc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ru-RU" dirty="0"/>
              <a:t>Дата</a:t>
            </a:r>
          </a:p>
          <a:p>
            <a:pPr lvl="0"/>
            <a:r>
              <a:rPr lang="ru-RU" dirty="0"/>
              <a:t>Версия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8344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рпоратив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" y="0"/>
            <a:ext cx="12187076" cy="6858000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241315" y="2898894"/>
            <a:ext cx="7908002" cy="2505209"/>
          </a:xfrm>
          <a:prstGeom prst="rect">
            <a:avLst/>
          </a:prstGeom>
        </p:spPr>
        <p:txBody>
          <a:bodyPr/>
          <a:lstStyle>
            <a:lvl1pPr>
              <a:defRPr sz="5400" b="1" spc="-150">
                <a:solidFill>
                  <a:schemeClr val="bg1"/>
                </a:solidFill>
                <a:latin typeface="Geometria" panose="020B0503020204020204" pitchFamily="34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0" name="Дата 3"/>
          <p:cNvSpPr txBox="1">
            <a:spLocks/>
          </p:cNvSpPr>
          <p:nvPr userDrawn="1"/>
        </p:nvSpPr>
        <p:spPr>
          <a:xfrm>
            <a:off x="1273122" y="5898196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chemeClr val="bg1"/>
                </a:solidFill>
              </a:rPr>
              <a:t>РНКБ Банк (ПАО)</a:t>
            </a:r>
          </a:p>
          <a:p>
            <a:endParaRPr lang="ru-RU" sz="1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286191" y="773521"/>
            <a:ext cx="5883719" cy="85280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4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Дата</a:t>
            </a:r>
          </a:p>
          <a:p>
            <a:pPr lvl="0"/>
            <a:r>
              <a:rPr lang="ru-RU" dirty="0"/>
              <a:t>Версия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555279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емиу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241315" y="2898894"/>
            <a:ext cx="7908002" cy="2505209"/>
          </a:xfrm>
          <a:prstGeom prst="rect">
            <a:avLst/>
          </a:prstGeom>
        </p:spPr>
        <p:txBody>
          <a:bodyPr/>
          <a:lstStyle>
            <a:lvl1pPr>
              <a:defRPr sz="5400" b="1" spc="-150">
                <a:solidFill>
                  <a:schemeClr val="bg1"/>
                </a:solidFill>
                <a:latin typeface="Geometria" panose="020B0503020204020204" pitchFamily="34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0" name="Дата 3"/>
          <p:cNvSpPr txBox="1">
            <a:spLocks/>
          </p:cNvSpPr>
          <p:nvPr userDrawn="1"/>
        </p:nvSpPr>
        <p:spPr>
          <a:xfrm>
            <a:off x="1273122" y="5898196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chemeClr val="bg1"/>
                </a:solidFill>
              </a:rPr>
              <a:t>РНКБ Банк (ПАО)</a:t>
            </a:r>
          </a:p>
          <a:p>
            <a:endParaRPr lang="ru-RU" sz="1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286191" y="773521"/>
            <a:ext cx="5883719" cy="85280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4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Дата</a:t>
            </a:r>
          </a:p>
          <a:p>
            <a:pPr lvl="0"/>
            <a:r>
              <a:rPr lang="ru-RU" dirty="0"/>
              <a:t>Версия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898742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усто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F97DB96-45D1-C9AE-E081-E25BCBDB96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387" y="692885"/>
            <a:ext cx="774112" cy="491561"/>
          </a:xfrm>
          <a:prstGeom prst="rect">
            <a:avLst/>
          </a:prstGeom>
        </p:spPr>
      </p:pic>
      <p:sp>
        <p:nvSpPr>
          <p:cNvPr id="18" name="Номер слайда 5">
            <a:extLst>
              <a:ext uri="{FF2B5EF4-FFF2-40B4-BE49-F238E27FC236}">
                <a16:creationId xmlns:a16="http://schemas.microsoft.com/office/drawing/2014/main" id="{36B956CC-D394-B277-9F8B-FAAE71DB6354}"/>
              </a:ext>
            </a:extLst>
          </p:cNvPr>
          <p:cNvSpPr txBox="1">
            <a:spLocks/>
          </p:cNvSpPr>
          <p:nvPr userDrawn="1"/>
        </p:nvSpPr>
        <p:spPr>
          <a:xfrm>
            <a:off x="1265582" y="62919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D2445DA5-D39B-43BE-81AD-3EC586674ABF}" type="slidenum">
              <a:rPr lang="ru-RU" sz="2400" b="1" smtClean="0">
                <a:solidFill>
                  <a:srgbClr val="1E3642"/>
                </a:solidFill>
              </a:rPr>
              <a:pPr algn="l"/>
              <a:t>‹#›</a:t>
            </a:fld>
            <a:endParaRPr lang="ru-RU" sz="2400" b="1" dirty="0">
              <a:solidFill>
                <a:srgbClr val="1E364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47889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2560">
          <p15:clr>
            <a:srgbClr val="FBAE40"/>
          </p15:clr>
        </p15:guide>
        <p15:guide id="3" orient="horz" pos="3861">
          <p15:clr>
            <a:srgbClr val="FBAE40"/>
          </p15:clr>
        </p15:guide>
        <p15:guide id="4" orient="horz" pos="1437">
          <p15:clr>
            <a:srgbClr val="FBAE40"/>
          </p15:clr>
        </p15:guide>
        <p15:guide id="5" pos="4262">
          <p15:clr>
            <a:srgbClr val="FBAE40"/>
          </p15:clr>
        </p15:guide>
        <p15:guide id="6" orient="horz" pos="1117">
          <p15:clr>
            <a:srgbClr val="FBAE40"/>
          </p15:clr>
        </p15:guide>
        <p15:guide id="7" pos="6788">
          <p15:clr>
            <a:srgbClr val="FBAE40"/>
          </p15:clr>
        </p15:guide>
        <p15:guide id="8" pos="824">
          <p15:clr>
            <a:srgbClr val="FBAE40"/>
          </p15:clr>
        </p15:guide>
        <p15:guide id="9" pos="3416">
          <p15:clr>
            <a:srgbClr val="FBAE40"/>
          </p15:clr>
        </p15:guide>
        <p15:guide id="10" orient="horz" pos="61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ags" Target="../tags/tag1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0"/>
    </p:custDataLst>
    <p:extLst>
      <p:ext uri="{BB962C8B-B14F-4D97-AF65-F5344CB8AC3E}">
        <p14:creationId xmlns:p14="http://schemas.microsoft.com/office/powerpoint/2010/main" val="580056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Geometria" panose="020B0503020204020204" pitchFamily="34" charset="-52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Geometria" panose="020B0503020204020204" pitchFamily="34" charset="-52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Geometria" panose="020B0503020204020204" pitchFamily="34" charset="-52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Geometria" panose="020B0503020204020204" pitchFamily="34" charset="-52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Geometria" panose="020B0503020204020204" pitchFamily="34" charset="-52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5" Type="http://schemas.openxmlformats.org/officeDocument/2006/relationships/hyperlink" Target="https://www.rncb.ru/" TargetMode="External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245055B4-87F4-CEEB-231F-94A760724092}"/>
              </a:ext>
            </a:extLst>
          </p:cNvPr>
          <p:cNvSpPr txBox="1">
            <a:spLocks/>
          </p:cNvSpPr>
          <p:nvPr/>
        </p:nvSpPr>
        <p:spPr>
          <a:xfrm>
            <a:off x="1389981" y="3051175"/>
            <a:ext cx="6337300" cy="7556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metria"/>
                <a:ea typeface="+mj-ea"/>
                <a:cs typeface="+mj-cs"/>
              </a:rPr>
              <a:t>Экспресс-гарантии</a:t>
            </a:r>
          </a:p>
        </p:txBody>
      </p:sp>
      <p:sp>
        <p:nvSpPr>
          <p:cNvPr id="5" name="Текст 2">
            <a:extLst>
              <a:ext uri="{FF2B5EF4-FFF2-40B4-BE49-F238E27FC236}">
                <a16:creationId xmlns:a16="http://schemas.microsoft.com/office/drawing/2014/main" id="{EFA449D0-3A21-6C40-C4CF-5FBD6B7B31C7}"/>
              </a:ext>
            </a:extLst>
          </p:cNvPr>
          <p:cNvSpPr txBox="1">
            <a:spLocks/>
          </p:cNvSpPr>
          <p:nvPr/>
        </p:nvSpPr>
        <p:spPr>
          <a:xfrm>
            <a:off x="1389981" y="783300"/>
            <a:ext cx="1665287" cy="376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metria"/>
                <a:ea typeface="+mn-ea"/>
                <a:cs typeface="+mn-cs"/>
              </a:rPr>
              <a:t>Февраль 2023</a:t>
            </a:r>
          </a:p>
        </p:txBody>
      </p:sp>
      <p:pic>
        <p:nvPicPr>
          <p:cNvPr id="7" name="그래픽 6">
            <a:extLst>
              <a:ext uri="{FF2B5EF4-FFF2-40B4-BE49-F238E27FC236}">
                <a16:creationId xmlns:a16="http://schemas.microsoft.com/office/drawing/2014/main" id="{6FC071BE-5E4B-A8B4-50C0-24A50F1F8B2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t="51414" r="16887"/>
          <a:stretch/>
        </p:blipFill>
        <p:spPr>
          <a:xfrm flipH="1" flipV="1">
            <a:off x="9989766" y="6324451"/>
            <a:ext cx="912704" cy="533549"/>
          </a:xfrm>
          <a:prstGeom prst="rect">
            <a:avLst/>
          </a:prstGeom>
        </p:spPr>
      </p:pic>
      <p:sp>
        <p:nvSpPr>
          <p:cNvPr id="15" name="자유형: 도형 14">
            <a:extLst>
              <a:ext uri="{FF2B5EF4-FFF2-40B4-BE49-F238E27FC236}">
                <a16:creationId xmlns:a16="http://schemas.microsoft.com/office/drawing/2014/main" id="{F5FC4EDC-C041-658C-3FC2-D559B68311D8}"/>
              </a:ext>
            </a:extLst>
          </p:cNvPr>
          <p:cNvSpPr/>
          <p:nvPr/>
        </p:nvSpPr>
        <p:spPr>
          <a:xfrm flipH="1" flipV="1">
            <a:off x="10902470" y="0"/>
            <a:ext cx="1131642" cy="756052"/>
          </a:xfrm>
          <a:custGeom>
            <a:avLst/>
            <a:gdLst>
              <a:gd name="connsiteX0" fmla="*/ 2354719 w 3076867"/>
              <a:gd name="connsiteY0" fmla="*/ 0 h 2055661"/>
              <a:gd name="connsiteX1" fmla="*/ 2865352 w 3076867"/>
              <a:gd name="connsiteY1" fmla="*/ 211516 h 2055661"/>
              <a:gd name="connsiteX2" fmla="*/ 2865352 w 3076867"/>
              <a:gd name="connsiteY2" fmla="*/ 1232784 h 2055661"/>
              <a:gd name="connsiteX3" fmla="*/ 2042528 w 3076867"/>
              <a:gd name="connsiteY3" fmla="*/ 2055661 h 2055661"/>
              <a:gd name="connsiteX4" fmla="*/ 0 w 3076867"/>
              <a:gd name="connsiteY4" fmla="*/ 2055661 h 2055661"/>
              <a:gd name="connsiteX5" fmla="*/ 1844085 w 3076867"/>
              <a:gd name="connsiteY5" fmla="*/ 211516 h 2055661"/>
              <a:gd name="connsiteX6" fmla="*/ 2354719 w 3076867"/>
              <a:gd name="connsiteY6" fmla="*/ 0 h 2055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76867" h="2055661">
                <a:moveTo>
                  <a:pt x="2354719" y="0"/>
                </a:moveTo>
                <a:cubicBezTo>
                  <a:pt x="2539530" y="0"/>
                  <a:pt x="2724342" y="70505"/>
                  <a:pt x="2865352" y="211516"/>
                </a:cubicBezTo>
                <a:cubicBezTo>
                  <a:pt x="3147373" y="493537"/>
                  <a:pt x="3147373" y="950762"/>
                  <a:pt x="2865352" y="1232784"/>
                </a:cubicBezTo>
                <a:lnTo>
                  <a:pt x="2042528" y="2055661"/>
                </a:lnTo>
                <a:lnTo>
                  <a:pt x="0" y="2055661"/>
                </a:lnTo>
                <a:lnTo>
                  <a:pt x="1844085" y="211516"/>
                </a:lnTo>
                <a:cubicBezTo>
                  <a:pt x="1985096" y="70505"/>
                  <a:pt x="2169907" y="0"/>
                  <a:pt x="2354719" y="0"/>
                </a:cubicBez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7000"/>
                </a:schemeClr>
              </a:gs>
            </a:gsLst>
            <a:lin ang="8100000" scaled="1"/>
          </a:gradFill>
          <a:ln w="626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333F48"/>
              </a:solidFill>
              <a:effectLst/>
              <a:uLnTx/>
              <a:uFillTx/>
              <a:latin typeface="Geometria"/>
              <a:ea typeface="+mn-ea"/>
              <a:cs typeface="+mn-cs"/>
            </a:endParaRPr>
          </a:p>
        </p:txBody>
      </p:sp>
      <p:sp>
        <p:nvSpPr>
          <p:cNvPr id="16" name="자유형: 도형 16">
            <a:extLst>
              <a:ext uri="{FF2B5EF4-FFF2-40B4-BE49-F238E27FC236}">
                <a16:creationId xmlns:a16="http://schemas.microsoft.com/office/drawing/2014/main" id="{EAE637A0-FA2E-D201-1653-C2A9D9352208}"/>
              </a:ext>
            </a:extLst>
          </p:cNvPr>
          <p:cNvSpPr/>
          <p:nvPr/>
        </p:nvSpPr>
        <p:spPr>
          <a:xfrm flipH="1" flipV="1">
            <a:off x="1413581" y="0"/>
            <a:ext cx="1024309" cy="969466"/>
          </a:xfrm>
          <a:custGeom>
            <a:avLst/>
            <a:gdLst>
              <a:gd name="connsiteX0" fmla="*/ 1514642 w 1574266"/>
              <a:gd name="connsiteY0" fmla="*/ 0 h 1489978"/>
              <a:gd name="connsiteX1" fmla="*/ 1556779 w 1574266"/>
              <a:gd name="connsiteY1" fmla="*/ 17487 h 1489978"/>
              <a:gd name="connsiteX2" fmla="*/ 1556779 w 1574266"/>
              <a:gd name="connsiteY2" fmla="*/ 101807 h 1489978"/>
              <a:gd name="connsiteX3" fmla="*/ 168668 w 1574266"/>
              <a:gd name="connsiteY3" fmla="*/ 1489978 h 1489978"/>
              <a:gd name="connsiteX4" fmla="*/ 0 w 1574266"/>
              <a:gd name="connsiteY4" fmla="*/ 1489978 h 1489978"/>
              <a:gd name="connsiteX5" fmla="*/ 1472459 w 1574266"/>
              <a:gd name="connsiteY5" fmla="*/ 17487 h 1489978"/>
              <a:gd name="connsiteX6" fmla="*/ 1514642 w 1574266"/>
              <a:gd name="connsiteY6" fmla="*/ 0 h 1489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74266" h="1489978">
                <a:moveTo>
                  <a:pt x="1514642" y="0"/>
                </a:moveTo>
                <a:cubicBezTo>
                  <a:pt x="1529901" y="0"/>
                  <a:pt x="1545152" y="5829"/>
                  <a:pt x="1556779" y="17487"/>
                </a:cubicBezTo>
                <a:cubicBezTo>
                  <a:pt x="1580095" y="40803"/>
                  <a:pt x="1580095" y="78553"/>
                  <a:pt x="1556779" y="101807"/>
                </a:cubicBezTo>
                <a:lnTo>
                  <a:pt x="168668" y="1489978"/>
                </a:lnTo>
                <a:lnTo>
                  <a:pt x="0" y="1489978"/>
                </a:lnTo>
                <a:lnTo>
                  <a:pt x="1472459" y="17487"/>
                </a:lnTo>
                <a:cubicBezTo>
                  <a:pt x="1484117" y="5829"/>
                  <a:pt x="1499383" y="0"/>
                  <a:pt x="1514642" y="0"/>
                </a:cubicBez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4000"/>
                </a:schemeClr>
              </a:gs>
            </a:gsLst>
            <a:lin ang="810000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333F48"/>
              </a:solidFill>
              <a:effectLst/>
              <a:uLnTx/>
              <a:uFillTx/>
              <a:latin typeface="Geometria"/>
              <a:ea typeface="+mn-ea"/>
              <a:cs typeface="+mn-cs"/>
            </a:endParaRPr>
          </a:p>
        </p:txBody>
      </p:sp>
      <p:sp>
        <p:nvSpPr>
          <p:cNvPr id="17" name="자유형: 도형 17">
            <a:extLst>
              <a:ext uri="{FF2B5EF4-FFF2-40B4-BE49-F238E27FC236}">
                <a16:creationId xmlns:a16="http://schemas.microsoft.com/office/drawing/2014/main" id="{42816032-7A16-66A7-8B55-6FF2D6A62658}"/>
              </a:ext>
            </a:extLst>
          </p:cNvPr>
          <p:cNvSpPr/>
          <p:nvPr/>
        </p:nvSpPr>
        <p:spPr>
          <a:xfrm flipH="1" flipV="1">
            <a:off x="0" y="297733"/>
            <a:ext cx="910145" cy="977256"/>
          </a:xfrm>
          <a:custGeom>
            <a:avLst/>
            <a:gdLst>
              <a:gd name="connsiteX0" fmla="*/ 1398807 w 1398807"/>
              <a:gd name="connsiteY0" fmla="*/ 0 h 1501950"/>
              <a:gd name="connsiteX1" fmla="*/ 1398807 w 1398807"/>
              <a:gd name="connsiteY1" fmla="*/ 206386 h 1501950"/>
              <a:gd name="connsiteX2" fmla="*/ 124568 w 1398807"/>
              <a:gd name="connsiteY2" fmla="*/ 1480578 h 1501950"/>
              <a:gd name="connsiteX3" fmla="*/ 21373 w 1398807"/>
              <a:gd name="connsiteY3" fmla="*/ 1480578 h 1501950"/>
              <a:gd name="connsiteX4" fmla="*/ 21373 w 1398807"/>
              <a:gd name="connsiteY4" fmla="*/ 1377383 h 1501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8807" h="1501950">
                <a:moveTo>
                  <a:pt x="1398807" y="0"/>
                </a:moveTo>
                <a:lnTo>
                  <a:pt x="1398807" y="206386"/>
                </a:lnTo>
                <a:lnTo>
                  <a:pt x="124568" y="1480578"/>
                </a:lnTo>
                <a:cubicBezTo>
                  <a:pt x="96071" y="1509075"/>
                  <a:pt x="49871" y="1509075"/>
                  <a:pt x="21373" y="1480578"/>
                </a:cubicBezTo>
                <a:cubicBezTo>
                  <a:pt x="-7124" y="1452081"/>
                  <a:pt x="-7124" y="1405881"/>
                  <a:pt x="21373" y="1377383"/>
                </a:cubicBezTo>
                <a:close/>
              </a:path>
            </a:pathLst>
          </a:custGeom>
          <a:gradFill>
            <a:gsLst>
              <a:gs pos="0">
                <a:schemeClr val="bg1">
                  <a:alpha val="7000"/>
                </a:schemeClr>
              </a:gs>
              <a:gs pos="100000">
                <a:schemeClr val="bg1">
                  <a:alpha val="0"/>
                </a:schemeClr>
              </a:gs>
            </a:gsLst>
            <a:lin ang="810000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333F48"/>
              </a:solidFill>
              <a:effectLst/>
              <a:uLnTx/>
              <a:uFillTx/>
              <a:latin typeface="Geometria"/>
              <a:ea typeface="+mn-ea"/>
              <a:cs typeface="+mn-cs"/>
            </a:endParaRPr>
          </a:p>
        </p:txBody>
      </p:sp>
      <p:sp>
        <p:nvSpPr>
          <p:cNvPr id="18" name="자유형: 도형 18">
            <a:extLst>
              <a:ext uri="{FF2B5EF4-FFF2-40B4-BE49-F238E27FC236}">
                <a16:creationId xmlns:a16="http://schemas.microsoft.com/office/drawing/2014/main" id="{A303DD82-F1F0-68BC-8B61-2254BFBD4A1E}"/>
              </a:ext>
            </a:extLst>
          </p:cNvPr>
          <p:cNvSpPr/>
          <p:nvPr/>
        </p:nvSpPr>
        <p:spPr>
          <a:xfrm flipH="1" flipV="1">
            <a:off x="0" y="5880744"/>
            <a:ext cx="643308" cy="977256"/>
          </a:xfrm>
          <a:custGeom>
            <a:avLst/>
            <a:gdLst>
              <a:gd name="connsiteX0" fmla="*/ 1967445 w 1967445"/>
              <a:gd name="connsiteY0" fmla="*/ 0 h 2988768"/>
              <a:gd name="connsiteX1" fmla="*/ 1967445 w 1967445"/>
              <a:gd name="connsiteY1" fmla="*/ 2042607 h 2988768"/>
              <a:gd name="connsiteX2" fmla="*/ 1232847 w 1967445"/>
              <a:gd name="connsiteY2" fmla="*/ 2777253 h 2988768"/>
              <a:gd name="connsiteX3" fmla="*/ 211517 w 1967445"/>
              <a:gd name="connsiteY3" fmla="*/ 2777253 h 2988768"/>
              <a:gd name="connsiteX4" fmla="*/ 211517 w 1967445"/>
              <a:gd name="connsiteY4" fmla="*/ 1755985 h 2988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7445" h="2988768">
                <a:moveTo>
                  <a:pt x="1967445" y="0"/>
                </a:moveTo>
                <a:lnTo>
                  <a:pt x="1967445" y="2042607"/>
                </a:lnTo>
                <a:lnTo>
                  <a:pt x="1232847" y="2777253"/>
                </a:lnTo>
                <a:cubicBezTo>
                  <a:pt x="950826" y="3059274"/>
                  <a:pt x="493538" y="3059274"/>
                  <a:pt x="211517" y="2777253"/>
                </a:cubicBezTo>
                <a:cubicBezTo>
                  <a:pt x="-70505" y="2495231"/>
                  <a:pt x="-70505" y="2038007"/>
                  <a:pt x="211517" y="1755985"/>
                </a:cubicBezTo>
                <a:close/>
              </a:path>
            </a:pathLst>
          </a:custGeom>
          <a:gradFill>
            <a:gsLst>
              <a:gs pos="0">
                <a:schemeClr val="bg1">
                  <a:alpha val="4000"/>
                </a:schemeClr>
              </a:gs>
              <a:gs pos="100000">
                <a:schemeClr val="bg1">
                  <a:alpha val="0"/>
                </a:schemeClr>
              </a:gs>
            </a:gsLst>
            <a:lin ang="8100000" scaled="1"/>
          </a:gradFill>
          <a:ln w="626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333F48"/>
              </a:solidFill>
              <a:effectLst/>
              <a:uLnTx/>
              <a:uFillTx/>
              <a:latin typeface="Geometria"/>
              <a:ea typeface="+mn-ea"/>
              <a:cs typeface="+mn-cs"/>
            </a:endParaRPr>
          </a:p>
        </p:txBody>
      </p:sp>
      <p:sp>
        <p:nvSpPr>
          <p:cNvPr id="19" name="Заголовок 18">
            <a:extLst>
              <a:ext uri="{FF2B5EF4-FFF2-40B4-BE49-F238E27FC236}">
                <a16:creationId xmlns:a16="http://schemas.microsoft.com/office/drawing/2014/main" id="{A7B168C7-52B8-6311-7C9C-4E7244E77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331" y="2773436"/>
            <a:ext cx="6680519" cy="1200329"/>
          </a:xfrm>
        </p:spPr>
        <p:txBody>
          <a:bodyPr wrap="square">
            <a:spAutoFit/>
          </a:bodyPr>
          <a:lstStyle/>
          <a:p>
            <a:r>
              <a:rPr lang="ru-RU" sz="4000" b="1" i="0" dirty="0">
                <a:solidFill>
                  <a:schemeClr val="tx1"/>
                </a:solidFill>
                <a:effectLst/>
              </a:rPr>
              <a:t>Образовательный кредит </a:t>
            </a:r>
            <a:r>
              <a:rPr lang="en-US" sz="4000" b="1" i="0" dirty="0">
                <a:solidFill>
                  <a:schemeClr val="tx1"/>
                </a:solidFill>
                <a:effectLst/>
              </a:rPr>
              <a:t/>
            </a:r>
            <a:br>
              <a:rPr lang="en-US" sz="4000" b="1" i="0" dirty="0">
                <a:solidFill>
                  <a:schemeClr val="tx1"/>
                </a:solidFill>
                <a:effectLst/>
              </a:rPr>
            </a:br>
            <a:r>
              <a:rPr lang="ru-RU" sz="4000" b="1" i="0" dirty="0">
                <a:solidFill>
                  <a:schemeClr val="tx1"/>
                </a:solidFill>
                <a:effectLst/>
              </a:rPr>
              <a:t>с господдержкой 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id="{60BD1067-82F5-CD7D-9BB4-C11F717727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97622" y="682081"/>
            <a:ext cx="1024310" cy="271869"/>
          </a:xfrm>
        </p:spPr>
        <p:txBody>
          <a:bodyPr wrap="square">
            <a:spAutoFit/>
          </a:bodyPr>
          <a:lstStyle/>
          <a:p>
            <a:r>
              <a:rPr lang="ru-RU" dirty="0"/>
              <a:t>Июнь 2023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7842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601BF3B-8DC5-1F62-C9EB-4FAF6852CDB5}"/>
              </a:ext>
            </a:extLst>
          </p:cNvPr>
          <p:cNvSpPr/>
          <p:nvPr/>
        </p:nvSpPr>
        <p:spPr>
          <a:xfrm rot="10800000" flipV="1">
            <a:off x="2071253" y="750243"/>
            <a:ext cx="9085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Geometria"/>
                <a:ea typeface="+mn-ea"/>
                <a:cs typeface="+mn-cs"/>
              </a:rPr>
              <a:t>с 28.06.202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Geometria"/>
                <a:ea typeface="+mn-ea"/>
                <a:cs typeface="+mn-cs"/>
              </a:rPr>
              <a:t>3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Geometria"/>
                <a:ea typeface="+mn-ea"/>
                <a:cs typeface="+mn-cs"/>
              </a:rPr>
              <a:t> Банк РНКБ объявляет старт продаж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Geometria"/>
                <a:ea typeface="+mn-ea"/>
                <a:cs typeface="+mn-cs"/>
              </a:rPr>
              <a:t>нового продукта «Образовательный кредит с государственной поддержкой»!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333F48"/>
              </a:solidFill>
              <a:effectLst/>
              <a:uLnTx/>
              <a:uFillTx/>
              <a:latin typeface="Geometria"/>
              <a:ea typeface="+mn-ea"/>
              <a:cs typeface="+mn-cs"/>
            </a:endParaRPr>
          </a:p>
        </p:txBody>
      </p: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8AB8704F-5863-7319-97B3-BF20FF1D2E82}"/>
              </a:ext>
            </a:extLst>
          </p:cNvPr>
          <p:cNvGrpSpPr/>
          <p:nvPr/>
        </p:nvGrpSpPr>
        <p:grpSpPr>
          <a:xfrm>
            <a:off x="1308100" y="1279453"/>
            <a:ext cx="9612313" cy="646331"/>
            <a:chOff x="1308100" y="1312906"/>
            <a:chExt cx="9612313" cy="646331"/>
          </a:xfrm>
        </p:grpSpPr>
        <p:sp>
          <p:nvSpPr>
            <p:cNvPr id="24" name="Прямоугольник: скругленные углы 23">
              <a:extLst>
                <a:ext uri="{FF2B5EF4-FFF2-40B4-BE49-F238E27FC236}">
                  <a16:creationId xmlns:a16="http://schemas.microsoft.com/office/drawing/2014/main" id="{0DD9174E-1C1B-EE19-381E-558FEEC88DA3}"/>
                </a:ext>
              </a:extLst>
            </p:cNvPr>
            <p:cNvSpPr/>
            <p:nvPr/>
          </p:nvSpPr>
          <p:spPr>
            <a:xfrm>
              <a:off x="1308100" y="1312906"/>
              <a:ext cx="9612313" cy="646330"/>
            </a:xfrm>
            <a:prstGeom prst="roundRect">
              <a:avLst>
                <a:gd name="adj" fmla="val 4545"/>
              </a:avLst>
            </a:prstGeom>
            <a:solidFill>
              <a:srgbClr val="1B365D">
                <a:alpha val="13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metria"/>
                <a:ea typeface="+mn-ea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98F15C7-5263-AE6A-C664-82A937204948}"/>
                </a:ext>
              </a:extLst>
            </p:cNvPr>
            <p:cNvSpPr txBox="1"/>
            <p:nvPr/>
          </p:nvSpPr>
          <p:spPr>
            <a:xfrm>
              <a:off x="1308100" y="1312906"/>
              <a:ext cx="9608531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333F48"/>
                  </a:solidFill>
                  <a:effectLst/>
                  <a:uLnTx/>
                  <a:uFillTx/>
                  <a:latin typeface="Geometria"/>
                  <a:ea typeface="+mn-ea"/>
                  <a:cs typeface="+mn-cs"/>
                </a:rPr>
                <a:t>Образовательный кредит с государственной поддержкой </a:t>
              </a: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333F48"/>
                  </a:solidFill>
                  <a:effectLst/>
                  <a:uLnTx/>
                  <a:uFillTx/>
                  <a:latin typeface="Geometria"/>
                  <a:ea typeface="Calibri" panose="020F0502020204030204" pitchFamily="34" charset="0"/>
                  <a:cs typeface="Times New Roman" panose="02020603050405020304" pitchFamily="18" charset="0"/>
                </a:rPr>
                <a:t>— это целевой кредит на оплату обучения. </a:t>
              </a: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333F48"/>
                  </a:solidFill>
                  <a:effectLst/>
                  <a:uLnTx/>
                  <a:uFillTx/>
                  <a:latin typeface="Geometria"/>
                  <a:ea typeface="+mn-ea"/>
                  <a:cs typeface="+mn-cs"/>
                </a:rPr>
                <a:t>С его помощью </a:t>
              </a: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333F48"/>
                  </a:solidFill>
                  <a:effectLst/>
                  <a:uLnTx/>
                  <a:uFillTx/>
                  <a:latin typeface="Geometria"/>
                  <a:ea typeface="+mn-ea"/>
                  <a:cs typeface="+mn-cs"/>
                </a:rPr>
                <a:t>каждый студент сам может оплатить свое обучение</a:t>
              </a: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333F48"/>
                  </a:solidFill>
                  <a:effectLst/>
                  <a:uLnTx/>
                  <a:uFillTx/>
                  <a:latin typeface="Geometria"/>
                  <a:ea typeface="+mn-ea"/>
                  <a:cs typeface="+mn-cs"/>
                </a:rPr>
                <a:t> в любом российском ВУЗе или колледже с действующей лицензией и аккредитацией РФ и получить достойное образование</a:t>
              </a:r>
              <a:endParaRPr kumimoji="0" lang="ru-RU" sz="1200" b="0" i="0" u="none" strike="sngStrike" kern="1200" cap="none" spc="0" normalizeH="0" baseline="0" noProof="0" dirty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Geometria"/>
                <a:ea typeface="+mn-ea"/>
                <a:cs typeface="+mn-cs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F2B15D6F-1BBE-8938-E18E-D4F410DE3888}"/>
              </a:ext>
            </a:extLst>
          </p:cNvPr>
          <p:cNvSpPr txBox="1"/>
          <p:nvPr/>
        </p:nvSpPr>
        <p:spPr>
          <a:xfrm>
            <a:off x="1211592" y="1977617"/>
            <a:ext cx="7845324" cy="2772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00" cap="none" spc="0" normalizeH="0" baseline="0" noProof="0" dirty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Geometria"/>
                <a:ea typeface="Calibri" panose="020F0502020204030204" pitchFamily="34" charset="0"/>
                <a:cs typeface="Calibri" panose="020F0502020204030204" pitchFamily="34" charset="0"/>
              </a:rPr>
              <a:t>Чтобы увидеть преимущества продукта, его достаточно сравнить с потребительским кредитом:</a:t>
            </a:r>
            <a:endParaRPr kumimoji="0" lang="ru-RU" sz="1200" b="1" i="0" u="none" strike="noStrike" kern="100" cap="none" spc="0" normalizeH="0" baseline="0" noProof="0" dirty="0">
              <a:ln>
                <a:noFill/>
              </a:ln>
              <a:solidFill>
                <a:srgbClr val="333F48"/>
              </a:solidFill>
              <a:effectLst/>
              <a:uLnTx/>
              <a:uFillTx/>
              <a:latin typeface="Geometria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33356195-AD02-642A-1FE0-11BC471DA190}"/>
              </a:ext>
            </a:extLst>
          </p:cNvPr>
          <p:cNvSpPr/>
          <p:nvPr/>
        </p:nvSpPr>
        <p:spPr>
          <a:xfrm>
            <a:off x="7507222" y="2341018"/>
            <a:ext cx="3412332" cy="365491"/>
          </a:xfrm>
          <a:prstGeom prst="roundRect">
            <a:avLst>
              <a:gd name="adj" fmla="val 8423"/>
            </a:avLst>
          </a:prstGeom>
          <a:solidFill>
            <a:schemeClr val="accent1">
              <a:lumMod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metria"/>
              <a:ea typeface="+mn-ea"/>
              <a:cs typeface="+mn-cs"/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22B15EE7-3D9E-2485-F893-DDA27CBE676C}"/>
              </a:ext>
            </a:extLst>
          </p:cNvPr>
          <p:cNvSpPr/>
          <p:nvPr/>
        </p:nvSpPr>
        <p:spPr>
          <a:xfrm>
            <a:off x="4094890" y="2341018"/>
            <a:ext cx="3412332" cy="365491"/>
          </a:xfrm>
          <a:prstGeom prst="roundRect">
            <a:avLst>
              <a:gd name="adj" fmla="val 8423"/>
            </a:avLst>
          </a:prstGeom>
          <a:solidFill>
            <a:srgbClr val="1B365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metria"/>
              <a:ea typeface="+mn-ea"/>
              <a:cs typeface="+mn-cs"/>
            </a:endParaRP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4436DCDA-D857-C62D-3F66-A9F5F798185B}"/>
              </a:ext>
            </a:extLst>
          </p:cNvPr>
          <p:cNvSpPr/>
          <p:nvPr/>
        </p:nvSpPr>
        <p:spPr>
          <a:xfrm>
            <a:off x="7507223" y="2718097"/>
            <a:ext cx="3412332" cy="3639156"/>
          </a:xfrm>
          <a:prstGeom prst="roundRect">
            <a:avLst>
              <a:gd name="adj" fmla="val 1442"/>
            </a:avLst>
          </a:prstGeom>
          <a:solidFill>
            <a:schemeClr val="accent1">
              <a:lumMod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metria"/>
              <a:ea typeface="+mn-ea"/>
              <a:cs typeface="+mn-cs"/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1724AA27-CDBA-0297-E18D-E401EE15D81C}"/>
              </a:ext>
            </a:extLst>
          </p:cNvPr>
          <p:cNvSpPr/>
          <p:nvPr/>
        </p:nvSpPr>
        <p:spPr>
          <a:xfrm>
            <a:off x="4094891" y="2718097"/>
            <a:ext cx="3412332" cy="3639156"/>
          </a:xfrm>
          <a:prstGeom prst="roundRect">
            <a:avLst>
              <a:gd name="adj" fmla="val 1123"/>
            </a:avLst>
          </a:prstGeom>
          <a:solidFill>
            <a:srgbClr val="1B365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metria"/>
              <a:ea typeface="+mn-ea"/>
              <a:cs typeface="+mn-cs"/>
            </a:endParaRPr>
          </a:p>
        </p:txBody>
      </p:sp>
      <p:graphicFrame>
        <p:nvGraphicFramePr>
          <p:cNvPr id="21" name="Таблица 32">
            <a:extLst>
              <a:ext uri="{FF2B5EF4-FFF2-40B4-BE49-F238E27FC236}">
                <a16:creationId xmlns:a16="http://schemas.microsoft.com/office/drawing/2014/main" id="{46E41AA5-042E-43C8-B2A9-DCC3D1D533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7852383"/>
              </p:ext>
            </p:extLst>
          </p:nvPr>
        </p:nvGraphicFramePr>
        <p:xfrm>
          <a:off x="1207143" y="2718041"/>
          <a:ext cx="9709488" cy="36345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890264">
                  <a:extLst>
                    <a:ext uri="{9D8B030D-6E8A-4147-A177-3AD203B41FA5}">
                      <a16:colId xmlns:a16="http://schemas.microsoft.com/office/drawing/2014/main" val="2101840832"/>
                    </a:ext>
                  </a:extLst>
                </a:gridCol>
                <a:gridCol w="3421660">
                  <a:extLst>
                    <a:ext uri="{9D8B030D-6E8A-4147-A177-3AD203B41FA5}">
                      <a16:colId xmlns:a16="http://schemas.microsoft.com/office/drawing/2014/main" val="1804446318"/>
                    </a:ext>
                  </a:extLst>
                </a:gridCol>
                <a:gridCol w="3397564">
                  <a:extLst>
                    <a:ext uri="{9D8B030D-6E8A-4147-A177-3AD203B41FA5}">
                      <a16:colId xmlns:a16="http://schemas.microsoft.com/office/drawing/2014/main" val="3926136551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>
                          <a:solidFill>
                            <a:schemeClr val="tx1"/>
                          </a:solidFill>
                        </a:rPr>
                        <a:t>Цель</a:t>
                      </a:r>
                    </a:p>
                  </a:txBody>
                  <a:tcPr marT="90000" marB="9000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образование </a:t>
                      </a:r>
                      <a:endParaRPr lang="ru-RU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T="90000" marB="9000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2"/>
                          </a:solidFill>
                        </a:rPr>
                        <a:t>любая</a:t>
                      </a:r>
                    </a:p>
                  </a:txBody>
                  <a:tcPr marT="90000" marB="90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8748431"/>
                  </a:ext>
                </a:extLst>
              </a:tr>
              <a:tr h="315417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>
                          <a:solidFill>
                            <a:schemeClr val="tx1"/>
                          </a:solidFill>
                        </a:rPr>
                        <a:t>Процентная ставка</a:t>
                      </a:r>
                    </a:p>
                  </a:txBody>
                  <a:tcPr marT="90000" marB="9000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</a:rPr>
                        <a:t>3 %</a:t>
                      </a:r>
                    </a:p>
                  </a:txBody>
                  <a:tcPr marT="90000" marB="9000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bg1"/>
                          </a:solidFill>
                        </a:rPr>
                        <a:t>от 9,9 %</a:t>
                      </a:r>
                    </a:p>
                  </a:txBody>
                  <a:tcPr marT="90000" marB="90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115888"/>
                  </a:ext>
                </a:extLst>
              </a:tr>
              <a:tr h="363600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>
                          <a:solidFill>
                            <a:schemeClr val="tx1"/>
                          </a:solidFill>
                        </a:rPr>
                        <a:t>Срок</a:t>
                      </a:r>
                    </a:p>
                  </a:txBody>
                  <a:tcPr marT="90000" marB="9000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обучения + 9 месяцев . </a:t>
                      </a:r>
                      <a:r>
                        <a:rPr lang="ru-RU" sz="1200" b="1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 </a:t>
                      </a: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 лет</a:t>
                      </a:r>
                      <a:endParaRPr lang="ru-RU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T="90000" marB="9000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 3 месяцев до 5 лет </a:t>
                      </a:r>
                      <a:endParaRPr lang="ru-RU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T="90000" marB="90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5814567"/>
                  </a:ext>
                </a:extLst>
              </a:tr>
              <a:tr h="3636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</a:rPr>
                        <a:t>Сумма</a:t>
                      </a:r>
                    </a:p>
                  </a:txBody>
                  <a:tcPr marT="90000" marB="9000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 5 млн рублей</a:t>
                      </a:r>
                      <a:endParaRPr lang="ru-RU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T="90000" marB="9000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 5 млн рублей</a:t>
                      </a:r>
                      <a:endParaRPr lang="ru-RU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T="90000" marB="90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5109358"/>
                  </a:ext>
                </a:extLst>
              </a:tr>
              <a:tr h="363600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>
                          <a:solidFill>
                            <a:schemeClr val="tx1"/>
                          </a:solidFill>
                        </a:rPr>
                        <a:t>Возраст заемщика</a:t>
                      </a:r>
                    </a:p>
                  </a:txBody>
                  <a:tcPr marT="90000" marB="9000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 14 до 68 лет </a:t>
                      </a:r>
                      <a:endParaRPr lang="ru-RU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T="90000" marB="9000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 21 до 75 лет </a:t>
                      </a:r>
                      <a:endParaRPr lang="ru-RU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T="90000" marB="90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6584954"/>
                  </a:ext>
                </a:extLst>
              </a:tr>
              <a:tr h="363600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>
                          <a:solidFill>
                            <a:schemeClr val="tx1"/>
                          </a:solidFill>
                        </a:rPr>
                        <a:t>Подтверждение дохода</a:t>
                      </a:r>
                    </a:p>
                  </a:txBody>
                  <a:tcPr marT="90000" marB="9000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</a:rPr>
                        <a:t>не требуется</a:t>
                      </a:r>
                    </a:p>
                  </a:txBody>
                  <a:tcPr marT="90000" marB="9000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важен доход и стаж работы</a:t>
                      </a:r>
                      <a:endParaRPr lang="ru-RU" sz="12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90000" marB="90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4665360"/>
                  </a:ext>
                </a:extLst>
              </a:tr>
              <a:tr h="363600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>
                          <a:solidFill>
                            <a:schemeClr val="tx1"/>
                          </a:solidFill>
                        </a:rPr>
                        <a:t>Поручители/</a:t>
                      </a:r>
                      <a:r>
                        <a:rPr lang="ru-RU" sz="1200" b="1" dirty="0" err="1">
                          <a:solidFill>
                            <a:schemeClr val="tx1"/>
                          </a:solidFill>
                        </a:rPr>
                        <a:t>созаемщики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T="90000" marB="9000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 предусмотрены</a:t>
                      </a:r>
                      <a:endParaRPr lang="ru-RU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T="90000" marB="9000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bg1"/>
                          </a:solidFill>
                        </a:rPr>
                        <a:t>для</a:t>
                      </a:r>
                      <a:r>
                        <a:rPr lang="ru-RU" sz="1200" b="0" baseline="0" dirty="0">
                          <a:solidFill>
                            <a:schemeClr val="bg1"/>
                          </a:solidFill>
                        </a:rPr>
                        <a:t> отдельных сумм и категорий</a:t>
                      </a:r>
                      <a:endParaRPr lang="ru-RU" sz="1200" b="0" dirty="0">
                        <a:solidFill>
                          <a:schemeClr val="bg1"/>
                        </a:solidFill>
                      </a:endParaRPr>
                    </a:p>
                  </a:txBody>
                  <a:tcPr marT="90000" marB="90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240286"/>
                  </a:ext>
                </a:extLst>
              </a:tr>
              <a:tr h="363600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>
                          <a:solidFill>
                            <a:schemeClr val="tx1"/>
                          </a:solidFill>
                        </a:rPr>
                        <a:t>Страхование </a:t>
                      </a:r>
                    </a:p>
                  </a:txBody>
                  <a:tcPr marT="90000" marB="9000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</a:rPr>
                        <a:t>не предусмотрено</a:t>
                      </a:r>
                    </a:p>
                  </a:txBody>
                  <a:tcPr marT="90000" marB="9000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bg1"/>
                          </a:solidFill>
                        </a:rPr>
                        <a:t>добровольное</a:t>
                      </a:r>
                    </a:p>
                  </a:txBody>
                  <a:tcPr marT="90000" marB="90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1205809"/>
                  </a:ext>
                </a:extLst>
              </a:tr>
              <a:tr h="363600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>
                          <a:solidFill>
                            <a:schemeClr val="tx1"/>
                          </a:solidFill>
                        </a:rPr>
                        <a:t>Обеспечение</a:t>
                      </a:r>
                    </a:p>
                  </a:txBody>
                  <a:tcPr marT="90000" marB="9000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</a:rPr>
                        <a:t>не требуется</a:t>
                      </a:r>
                    </a:p>
                  </a:txBody>
                  <a:tcPr marT="90000" marB="9000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bg1"/>
                          </a:solidFill>
                        </a:rPr>
                        <a:t>не требуется</a:t>
                      </a:r>
                    </a:p>
                  </a:txBody>
                  <a:tcPr marT="90000" marB="90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1783921"/>
                  </a:ext>
                </a:extLst>
              </a:tr>
              <a:tr h="363600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>
                          <a:solidFill>
                            <a:schemeClr val="tx1"/>
                          </a:solidFill>
                        </a:rPr>
                        <a:t>Льготный период</a:t>
                      </a:r>
                    </a:p>
                  </a:txBody>
                  <a:tcPr marT="90000" marB="9000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обучения + 9 месяцев </a:t>
                      </a:r>
                      <a:endParaRPr lang="ru-RU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T="90000" marB="9000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bg1"/>
                          </a:solidFill>
                        </a:rPr>
                        <a:t>не предусмотрен</a:t>
                      </a:r>
                    </a:p>
                  </a:txBody>
                  <a:tcPr marT="90000" marB="90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0626032"/>
                  </a:ext>
                </a:extLst>
              </a:tr>
            </a:tbl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40540E59-8836-498D-2D61-B68B940B8C20}"/>
              </a:ext>
            </a:extLst>
          </p:cNvPr>
          <p:cNvSpPr txBox="1"/>
          <p:nvPr/>
        </p:nvSpPr>
        <p:spPr>
          <a:xfrm>
            <a:off x="4436164" y="2385264"/>
            <a:ext cx="24425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metria"/>
                <a:ea typeface="+mn-ea"/>
                <a:cs typeface="+mn-cs"/>
              </a:rPr>
              <a:t>Образовательный кредит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FD0912C-6990-D4D0-AAD5-F5AD0B8BCEA3}"/>
              </a:ext>
            </a:extLst>
          </p:cNvPr>
          <p:cNvSpPr txBox="1"/>
          <p:nvPr/>
        </p:nvSpPr>
        <p:spPr>
          <a:xfrm>
            <a:off x="7848496" y="2385264"/>
            <a:ext cx="24425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metria"/>
                <a:ea typeface="+mn-ea"/>
                <a:cs typeface="+mn-cs"/>
              </a:rPr>
              <a:t>Потребительский кредит</a:t>
            </a:r>
          </a:p>
        </p:txBody>
      </p: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FEF3FA27-A5B6-F6C8-9C46-10580A06E690}"/>
              </a:ext>
            </a:extLst>
          </p:cNvPr>
          <p:cNvCxnSpPr/>
          <p:nvPr/>
        </p:nvCxnSpPr>
        <p:spPr>
          <a:xfrm>
            <a:off x="1308100" y="3079244"/>
            <a:ext cx="2780066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15B6F2C0-094F-C250-3472-48E617A38C24}"/>
              </a:ext>
            </a:extLst>
          </p:cNvPr>
          <p:cNvCxnSpPr/>
          <p:nvPr/>
        </p:nvCxnSpPr>
        <p:spPr>
          <a:xfrm>
            <a:off x="1308100" y="3443574"/>
            <a:ext cx="2780066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8FE8B2AB-B7B7-B8BF-E1D8-20B2DBA496FD}"/>
              </a:ext>
            </a:extLst>
          </p:cNvPr>
          <p:cNvCxnSpPr/>
          <p:nvPr/>
        </p:nvCxnSpPr>
        <p:spPr>
          <a:xfrm>
            <a:off x="1308100" y="3807905"/>
            <a:ext cx="2780066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7C0E4AB8-2BB4-8A3B-EB95-2E8B33C0D93F}"/>
              </a:ext>
            </a:extLst>
          </p:cNvPr>
          <p:cNvCxnSpPr/>
          <p:nvPr/>
        </p:nvCxnSpPr>
        <p:spPr>
          <a:xfrm>
            <a:off x="1308100" y="4169855"/>
            <a:ext cx="2780066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54A30422-2AA3-2F0C-7355-04F54AF3703D}"/>
              </a:ext>
            </a:extLst>
          </p:cNvPr>
          <p:cNvCxnSpPr/>
          <p:nvPr/>
        </p:nvCxnSpPr>
        <p:spPr>
          <a:xfrm>
            <a:off x="1308100" y="4534185"/>
            <a:ext cx="2780066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E027E76C-050A-276A-3D8C-C35CE0C298AF}"/>
              </a:ext>
            </a:extLst>
          </p:cNvPr>
          <p:cNvCxnSpPr/>
          <p:nvPr/>
        </p:nvCxnSpPr>
        <p:spPr>
          <a:xfrm>
            <a:off x="1308100" y="4898516"/>
            <a:ext cx="2780066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79CBBD02-240D-E166-C5B4-3F54AEED9D34}"/>
              </a:ext>
            </a:extLst>
          </p:cNvPr>
          <p:cNvCxnSpPr/>
          <p:nvPr/>
        </p:nvCxnSpPr>
        <p:spPr>
          <a:xfrm>
            <a:off x="1308100" y="5262848"/>
            <a:ext cx="2780066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2B210890-7139-F828-D428-56E0BC25D298}"/>
              </a:ext>
            </a:extLst>
          </p:cNvPr>
          <p:cNvCxnSpPr/>
          <p:nvPr/>
        </p:nvCxnSpPr>
        <p:spPr>
          <a:xfrm>
            <a:off x="1308100" y="5624798"/>
            <a:ext cx="2780066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F5D499FE-7912-77C4-7A1F-E5DE77BDF617}"/>
              </a:ext>
            </a:extLst>
          </p:cNvPr>
          <p:cNvCxnSpPr/>
          <p:nvPr/>
        </p:nvCxnSpPr>
        <p:spPr>
          <a:xfrm>
            <a:off x="1308100" y="5989129"/>
            <a:ext cx="2780066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205830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69ECB1E-9EED-CB30-1247-832487D2FA70}"/>
              </a:ext>
            </a:extLst>
          </p:cNvPr>
          <p:cNvSpPr txBox="1"/>
          <p:nvPr/>
        </p:nvSpPr>
        <p:spPr>
          <a:xfrm>
            <a:off x="1198132" y="1284848"/>
            <a:ext cx="6815362" cy="2772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00" cap="none" spc="0" normalizeH="0" baseline="0" noProof="0" dirty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Geometria"/>
                <a:ea typeface="Calibri" panose="020F0502020204030204" pitchFamily="34" charset="0"/>
                <a:cs typeface="Calibri" panose="020F0502020204030204" pitchFamily="34" charset="0"/>
              </a:rPr>
              <a:t>Одно из основных преимуществ Образовательного кредита – срок пользования</a:t>
            </a:r>
            <a:endParaRPr kumimoji="0" lang="ru-RU" sz="1100" b="0" i="0" u="none" strike="noStrike" kern="100" cap="none" spc="0" normalizeH="0" baseline="0" noProof="0" dirty="0">
              <a:ln>
                <a:noFill/>
              </a:ln>
              <a:solidFill>
                <a:srgbClr val="333F48"/>
              </a:solidFill>
              <a:effectLst/>
              <a:uLnTx/>
              <a:uFillTx/>
              <a:latin typeface="Geometria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E7127B-A3A1-8A4D-6DAA-B702B7DF60BF}"/>
              </a:ext>
            </a:extLst>
          </p:cNvPr>
          <p:cNvSpPr txBox="1"/>
          <p:nvPr/>
        </p:nvSpPr>
        <p:spPr>
          <a:xfrm>
            <a:off x="2075284" y="856098"/>
            <a:ext cx="42275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00" cap="none" spc="0" normalizeH="0" baseline="0" noProof="0" dirty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Geometria"/>
                <a:ea typeface="Calibri" panose="020F0502020204030204" pitchFamily="34" charset="0"/>
                <a:cs typeface="Calibri" panose="020F0502020204030204" pitchFamily="34" charset="0"/>
              </a:rPr>
              <a:t>Срок образовательного кредита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33F48"/>
              </a:solidFill>
              <a:effectLst/>
              <a:uLnTx/>
              <a:uFillTx/>
              <a:latin typeface="Geometria"/>
              <a:ea typeface="+mn-ea"/>
              <a:cs typeface="+mn-cs"/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FEDF23D1-2A42-6475-67DB-F4493B211DDB}"/>
              </a:ext>
            </a:extLst>
          </p:cNvPr>
          <p:cNvGrpSpPr/>
          <p:nvPr/>
        </p:nvGrpSpPr>
        <p:grpSpPr>
          <a:xfrm>
            <a:off x="1300613" y="3525681"/>
            <a:ext cx="10522025" cy="1910220"/>
            <a:chOff x="874713" y="2765162"/>
            <a:chExt cx="10522025" cy="1910220"/>
          </a:xfrm>
          <a:solidFill>
            <a:srgbClr val="1B365D"/>
          </a:solidFill>
        </p:grpSpPr>
        <p:sp>
          <p:nvSpPr>
            <p:cNvPr id="7" name="Прямоугольник: скругленные углы 6">
              <a:extLst>
                <a:ext uri="{FF2B5EF4-FFF2-40B4-BE49-F238E27FC236}">
                  <a16:creationId xmlns:a16="http://schemas.microsoft.com/office/drawing/2014/main" id="{8E779155-3841-7777-0278-626397F11F38}"/>
                </a:ext>
              </a:extLst>
            </p:cNvPr>
            <p:cNvSpPr/>
            <p:nvPr/>
          </p:nvSpPr>
          <p:spPr>
            <a:xfrm>
              <a:off x="6741214" y="2765162"/>
              <a:ext cx="4655524" cy="1910220"/>
            </a:xfrm>
            <a:prstGeom prst="roundRect">
              <a:avLst>
                <a:gd name="adj" fmla="val 2743"/>
              </a:avLst>
            </a:pr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Geometria"/>
                <a:ea typeface="+mn-ea"/>
                <a:cs typeface="+mn-cs"/>
              </a:endParaRPr>
            </a:p>
          </p:txBody>
        </p:sp>
        <p:sp>
          <p:nvSpPr>
            <p:cNvPr id="5" name="Прямоугольник: скругленные углы 4">
              <a:extLst>
                <a:ext uri="{FF2B5EF4-FFF2-40B4-BE49-F238E27FC236}">
                  <a16:creationId xmlns:a16="http://schemas.microsoft.com/office/drawing/2014/main" id="{8810D231-DA5A-BDDA-AF24-55A98D431EA1}"/>
                </a:ext>
              </a:extLst>
            </p:cNvPr>
            <p:cNvSpPr/>
            <p:nvPr/>
          </p:nvSpPr>
          <p:spPr>
            <a:xfrm>
              <a:off x="874713" y="2765162"/>
              <a:ext cx="6118503" cy="1910220"/>
            </a:xfrm>
            <a:prstGeom prst="roundRect">
              <a:avLst>
                <a:gd name="adj" fmla="val 462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Geometria"/>
                <a:ea typeface="+mn-ea"/>
                <a:cs typeface="+mn-cs"/>
              </a:endParaRPr>
            </a:p>
          </p:txBody>
        </p:sp>
        <p:cxnSp>
          <p:nvCxnSpPr>
            <p:cNvPr id="9" name="Прямая соединительная линия 8">
              <a:extLst>
                <a:ext uri="{FF2B5EF4-FFF2-40B4-BE49-F238E27FC236}">
                  <a16:creationId xmlns:a16="http://schemas.microsoft.com/office/drawing/2014/main" id="{4165F4B8-776B-3B50-A58C-E8232AE4C056}"/>
                </a:ext>
              </a:extLst>
            </p:cNvPr>
            <p:cNvCxnSpPr>
              <a:cxnSpLocks/>
            </p:cNvCxnSpPr>
            <p:nvPr/>
          </p:nvCxnSpPr>
          <p:spPr>
            <a:xfrm>
              <a:off x="1096274" y="3786241"/>
              <a:ext cx="5926301" cy="0"/>
            </a:xfrm>
            <a:prstGeom prst="line">
              <a:avLst/>
            </a:prstGeom>
            <a:grpFill/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>
              <a:extLst>
                <a:ext uri="{FF2B5EF4-FFF2-40B4-BE49-F238E27FC236}">
                  <a16:creationId xmlns:a16="http://schemas.microsoft.com/office/drawing/2014/main" id="{6DB0477D-06D8-2F7D-84B6-5D0E6BE162AA}"/>
                </a:ext>
              </a:extLst>
            </p:cNvPr>
            <p:cNvCxnSpPr>
              <a:cxnSpLocks/>
            </p:cNvCxnSpPr>
            <p:nvPr/>
          </p:nvCxnSpPr>
          <p:spPr>
            <a:xfrm>
              <a:off x="6978200" y="3786241"/>
              <a:ext cx="4339088" cy="0"/>
            </a:xfrm>
            <a:prstGeom prst="line">
              <a:avLst/>
            </a:prstGeom>
            <a:grpFill/>
            <a:ln w="38100">
              <a:solidFill>
                <a:srgbClr val="1B365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Блок-схема: узел 10">
              <a:extLst>
                <a:ext uri="{FF2B5EF4-FFF2-40B4-BE49-F238E27FC236}">
                  <a16:creationId xmlns:a16="http://schemas.microsoft.com/office/drawing/2014/main" id="{819B9A76-3513-BD18-7759-95C5F56ACC9E}"/>
                </a:ext>
              </a:extLst>
            </p:cNvPr>
            <p:cNvSpPr/>
            <p:nvPr/>
          </p:nvSpPr>
          <p:spPr>
            <a:xfrm>
              <a:off x="1083881" y="3718279"/>
              <a:ext cx="135924" cy="135924"/>
            </a:xfrm>
            <a:prstGeom prst="flowChartConnector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Geometria"/>
                <a:ea typeface="+mn-ea"/>
                <a:cs typeface="+mn-cs"/>
              </a:endParaRPr>
            </a:p>
          </p:txBody>
        </p:sp>
        <p:sp>
          <p:nvSpPr>
            <p:cNvPr id="12" name="Блок-схема: узел 11">
              <a:extLst>
                <a:ext uri="{FF2B5EF4-FFF2-40B4-BE49-F238E27FC236}">
                  <a16:creationId xmlns:a16="http://schemas.microsoft.com/office/drawing/2014/main" id="{E5ADFBB1-1BCB-F1F6-34C1-5104CFA6B4C5}"/>
                </a:ext>
              </a:extLst>
            </p:cNvPr>
            <p:cNvSpPr/>
            <p:nvPr/>
          </p:nvSpPr>
          <p:spPr>
            <a:xfrm>
              <a:off x="2840160" y="3718279"/>
              <a:ext cx="135924" cy="135924"/>
            </a:xfrm>
            <a:prstGeom prst="flowChartConnector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Geometria"/>
                <a:ea typeface="+mn-ea"/>
                <a:cs typeface="+mn-cs"/>
              </a:endParaRPr>
            </a:p>
          </p:txBody>
        </p:sp>
        <p:sp>
          <p:nvSpPr>
            <p:cNvPr id="13" name="Блок-схема: узел 12">
              <a:extLst>
                <a:ext uri="{FF2B5EF4-FFF2-40B4-BE49-F238E27FC236}">
                  <a16:creationId xmlns:a16="http://schemas.microsoft.com/office/drawing/2014/main" id="{789E33E1-47F4-312A-B5BE-EB29E4595A8A}"/>
                </a:ext>
              </a:extLst>
            </p:cNvPr>
            <p:cNvSpPr/>
            <p:nvPr/>
          </p:nvSpPr>
          <p:spPr>
            <a:xfrm>
              <a:off x="4596439" y="3718279"/>
              <a:ext cx="135924" cy="135924"/>
            </a:xfrm>
            <a:prstGeom prst="flowChartConnector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Geometria"/>
                <a:ea typeface="+mn-ea"/>
                <a:cs typeface="+mn-cs"/>
              </a:endParaRPr>
            </a:p>
          </p:txBody>
        </p:sp>
        <p:sp>
          <p:nvSpPr>
            <p:cNvPr id="14" name="Блок-схема: узел 13">
              <a:extLst>
                <a:ext uri="{FF2B5EF4-FFF2-40B4-BE49-F238E27FC236}">
                  <a16:creationId xmlns:a16="http://schemas.microsoft.com/office/drawing/2014/main" id="{801A29CB-C797-599E-FFA9-25CED58102C2}"/>
                </a:ext>
              </a:extLst>
            </p:cNvPr>
            <p:cNvSpPr/>
            <p:nvPr/>
          </p:nvSpPr>
          <p:spPr>
            <a:xfrm>
              <a:off x="6852864" y="3718279"/>
              <a:ext cx="135924" cy="135924"/>
            </a:xfrm>
            <a:prstGeom prst="flowChartConnector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Geometria"/>
                <a:ea typeface="+mn-ea"/>
                <a:cs typeface="+mn-cs"/>
              </a:endParaRPr>
            </a:p>
          </p:txBody>
        </p:sp>
        <p:sp>
          <p:nvSpPr>
            <p:cNvPr id="15" name="Блок-схема: узел 14">
              <a:extLst>
                <a:ext uri="{FF2B5EF4-FFF2-40B4-BE49-F238E27FC236}">
                  <a16:creationId xmlns:a16="http://schemas.microsoft.com/office/drawing/2014/main" id="{17F5987E-1EF5-DF50-C8EB-15B42A32B7EA}"/>
                </a:ext>
              </a:extLst>
            </p:cNvPr>
            <p:cNvSpPr/>
            <p:nvPr/>
          </p:nvSpPr>
          <p:spPr>
            <a:xfrm>
              <a:off x="11253722" y="3718279"/>
              <a:ext cx="135924" cy="135924"/>
            </a:xfrm>
            <a:prstGeom prst="flowChartConnecto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Geometria"/>
                <a:ea typeface="+mn-ea"/>
                <a:cs typeface="+mn-cs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0087F5D-71F9-2FD9-023A-C603F4696D22}"/>
                </a:ext>
              </a:extLst>
            </p:cNvPr>
            <p:cNvSpPr txBox="1"/>
            <p:nvPr/>
          </p:nvSpPr>
          <p:spPr>
            <a:xfrm>
              <a:off x="1009122" y="3392514"/>
              <a:ext cx="984639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eometria"/>
                  <a:ea typeface="+mn-ea"/>
                  <a:cs typeface="+mn-cs"/>
                </a:rPr>
                <a:t>1 год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FA3F9EE-0D00-2041-AE80-0EF298D333B1}"/>
                </a:ext>
              </a:extLst>
            </p:cNvPr>
            <p:cNvSpPr txBox="1"/>
            <p:nvPr/>
          </p:nvSpPr>
          <p:spPr>
            <a:xfrm>
              <a:off x="2889382" y="3392514"/>
              <a:ext cx="984639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eometria"/>
                  <a:ea typeface="+mn-ea"/>
                  <a:cs typeface="+mn-cs"/>
                </a:rPr>
                <a:t>2 год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A7E02DD-0F50-36A8-924D-BA4B37A9F794}"/>
                </a:ext>
              </a:extLst>
            </p:cNvPr>
            <p:cNvSpPr txBox="1"/>
            <p:nvPr/>
          </p:nvSpPr>
          <p:spPr>
            <a:xfrm>
              <a:off x="4639843" y="3245985"/>
              <a:ext cx="1755766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eometria"/>
                  <a:ea typeface="+mn-ea"/>
                  <a:cs typeface="+mn-cs"/>
                </a:rPr>
                <a:t>До конца обучения </a:t>
              </a:r>
              <a:b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eometria"/>
                  <a:ea typeface="+mn-ea"/>
                  <a:cs typeface="+mn-cs"/>
                </a:rPr>
              </a:b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eometria"/>
                  <a:ea typeface="+mn-ea"/>
                  <a:cs typeface="+mn-cs"/>
                </a:rPr>
                <a:t>+ 9 месяцев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8478C51-CF78-A465-1565-82EC08F6CDB8}"/>
                </a:ext>
              </a:extLst>
            </p:cNvPr>
            <p:cNvSpPr txBox="1"/>
            <p:nvPr/>
          </p:nvSpPr>
          <p:spPr>
            <a:xfrm>
              <a:off x="1009122" y="3961925"/>
              <a:ext cx="1654696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eometria"/>
                  <a:ea typeface="+mn-ea"/>
                  <a:cs typeface="+mn-cs"/>
                </a:rPr>
                <a:t>Частичная оплата процентов – 40 %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63DA93A-5943-B4F7-62DA-758737096DDF}"/>
                </a:ext>
              </a:extLst>
            </p:cNvPr>
            <p:cNvSpPr txBox="1"/>
            <p:nvPr/>
          </p:nvSpPr>
          <p:spPr>
            <a:xfrm>
              <a:off x="2878242" y="3961925"/>
              <a:ext cx="1587177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eometria"/>
                  <a:ea typeface="+mn-ea"/>
                  <a:cs typeface="+mn-cs"/>
                </a:rPr>
                <a:t>Частичная оплата процентов – 60 %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2DAB563-E73B-BC57-2B85-127EB6041BBD}"/>
                </a:ext>
              </a:extLst>
            </p:cNvPr>
            <p:cNvSpPr txBox="1"/>
            <p:nvPr/>
          </p:nvSpPr>
          <p:spPr>
            <a:xfrm>
              <a:off x="4639843" y="3961925"/>
              <a:ext cx="1653603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eometria"/>
                  <a:ea typeface="+mn-ea"/>
                  <a:cs typeface="+mn-cs"/>
                </a:rPr>
                <a:t>Оплата </a:t>
              </a:r>
              <a:b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eometria"/>
                  <a:ea typeface="+mn-ea"/>
                  <a:cs typeface="+mn-cs"/>
                </a:rPr>
              </a:b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eometria"/>
                  <a:ea typeface="+mn-ea"/>
                  <a:cs typeface="+mn-cs"/>
                </a:rPr>
                <a:t>процентов – 100 %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6D4D44B-9954-D3AB-005F-D8A16387B768}"/>
                </a:ext>
              </a:extLst>
            </p:cNvPr>
            <p:cNvSpPr txBox="1"/>
            <p:nvPr/>
          </p:nvSpPr>
          <p:spPr>
            <a:xfrm>
              <a:off x="7284020" y="3961925"/>
              <a:ext cx="40468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333F48"/>
                  </a:solidFill>
                  <a:effectLst/>
                  <a:uLnTx/>
                  <a:uFillTx/>
                  <a:latin typeface="Geometria"/>
                  <a:ea typeface="+mn-ea"/>
                  <a:cs typeface="+mn-cs"/>
                </a:rPr>
                <a:t>Оплата кредита, текущие проценты </a:t>
              </a:r>
              <a:b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333F48"/>
                  </a:solidFill>
                  <a:effectLst/>
                  <a:uLnTx/>
                  <a:uFillTx/>
                  <a:latin typeface="Geometria"/>
                  <a:ea typeface="+mn-ea"/>
                  <a:cs typeface="+mn-cs"/>
                </a:rPr>
              </a:b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333F48"/>
                  </a:solidFill>
                  <a:effectLst/>
                  <a:uLnTx/>
                  <a:uFillTx/>
                  <a:latin typeface="Geometria"/>
                  <a:ea typeface="+mn-ea"/>
                  <a:cs typeface="+mn-cs"/>
                </a:rPr>
                <a:t>и невыплаченные проценты за 1-й и 2-й год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4B821F4-6047-21B1-5B26-9517DEE73BFF}"/>
                </a:ext>
              </a:extLst>
            </p:cNvPr>
            <p:cNvSpPr txBox="1"/>
            <p:nvPr/>
          </p:nvSpPr>
          <p:spPr>
            <a:xfrm>
              <a:off x="987351" y="2895755"/>
              <a:ext cx="2361190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eometria"/>
                  <a:ea typeface="+mn-ea"/>
                  <a:cs typeface="+mn-cs"/>
                </a:rPr>
                <a:t>Оплата только процентов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9A7BA8D-9660-7520-585B-3DA1302277CA}"/>
                </a:ext>
              </a:extLst>
            </p:cNvPr>
            <p:cNvSpPr txBox="1"/>
            <p:nvPr/>
          </p:nvSpPr>
          <p:spPr>
            <a:xfrm>
              <a:off x="7277388" y="2895755"/>
              <a:ext cx="3217125" cy="276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333F48"/>
                  </a:solidFill>
                  <a:effectLst/>
                  <a:uLnTx/>
                  <a:uFillTx/>
                  <a:latin typeface="Geometria"/>
                  <a:ea typeface="+mn-ea"/>
                  <a:cs typeface="+mn-cs"/>
                </a:rPr>
                <a:t>Оплата основной суммы и процентов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410C241-96AB-908E-DE63-091DFC4FB637}"/>
                </a:ext>
              </a:extLst>
            </p:cNvPr>
            <p:cNvSpPr txBox="1"/>
            <p:nvPr/>
          </p:nvSpPr>
          <p:spPr>
            <a:xfrm>
              <a:off x="7294121" y="3373688"/>
              <a:ext cx="28696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333F48"/>
                  </a:solidFill>
                  <a:effectLst/>
                  <a:uLnTx/>
                  <a:uFillTx/>
                  <a:latin typeface="Geometria"/>
                  <a:ea typeface="+mn-ea"/>
                  <a:cs typeface="+mn-cs"/>
                </a:rPr>
                <a:t>После обучения</a:t>
              </a:r>
            </a:p>
          </p:txBody>
        </p:sp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56756A7D-95BD-9FE4-F47D-E6DB377A4B1E}"/>
              </a:ext>
            </a:extLst>
          </p:cNvPr>
          <p:cNvGrpSpPr/>
          <p:nvPr/>
        </p:nvGrpSpPr>
        <p:grpSpPr>
          <a:xfrm>
            <a:off x="4680857" y="1779073"/>
            <a:ext cx="2830286" cy="442722"/>
            <a:chOff x="4604657" y="1697639"/>
            <a:chExt cx="2830286" cy="442722"/>
          </a:xfrm>
        </p:grpSpPr>
        <p:sp>
          <p:nvSpPr>
            <p:cNvPr id="31" name="Прямоугольник: скругленные углы 30">
              <a:extLst>
                <a:ext uri="{FF2B5EF4-FFF2-40B4-BE49-F238E27FC236}">
                  <a16:creationId xmlns:a16="http://schemas.microsoft.com/office/drawing/2014/main" id="{FBBD2F6C-4382-3286-9BE1-7CD8690785EF}"/>
                </a:ext>
              </a:extLst>
            </p:cNvPr>
            <p:cNvSpPr/>
            <p:nvPr/>
          </p:nvSpPr>
          <p:spPr>
            <a:xfrm>
              <a:off x="4604657" y="1697639"/>
              <a:ext cx="2830286" cy="442722"/>
            </a:xfrm>
            <a:prstGeom prst="roundRect">
              <a:avLst/>
            </a:prstGeom>
            <a:solidFill>
              <a:srgbClr val="1B365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metria"/>
                <a:ea typeface="+mn-ea"/>
                <a:cs typeface="+mn-cs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BE04934-A818-1F0D-DDED-5A4856625997}"/>
                </a:ext>
              </a:extLst>
            </p:cNvPr>
            <p:cNvSpPr txBox="1"/>
            <p:nvPr/>
          </p:nvSpPr>
          <p:spPr>
            <a:xfrm>
              <a:off x="4696684" y="1780373"/>
              <a:ext cx="2646233" cy="2772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eometria"/>
                  <a:ea typeface="+mn-ea"/>
                  <a:cs typeface="+mn-cs"/>
                </a:rPr>
                <a:t>Срок состоит из двух периодов</a:t>
              </a:r>
              <a:endPara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metria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34" name="Соединитель: уступ 33">
            <a:extLst>
              <a:ext uri="{FF2B5EF4-FFF2-40B4-BE49-F238E27FC236}">
                <a16:creationId xmlns:a16="http://schemas.microsoft.com/office/drawing/2014/main" id="{A4667CCA-C8B1-6715-9EE1-3494E8F687F5}"/>
              </a:ext>
            </a:extLst>
          </p:cNvPr>
          <p:cNvCxnSpPr>
            <a:cxnSpLocks/>
            <a:stCxn id="31" idx="1"/>
            <a:endCxn id="55" idx="0"/>
          </p:cNvCxnSpPr>
          <p:nvPr/>
        </p:nvCxnSpPr>
        <p:spPr>
          <a:xfrm rot="10800000" flipV="1">
            <a:off x="3377709" y="2000434"/>
            <a:ext cx="1303148" cy="599818"/>
          </a:xfrm>
          <a:prstGeom prst="bentConnector2">
            <a:avLst/>
          </a:prstGeom>
          <a:ln>
            <a:solidFill>
              <a:srgbClr val="1B365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Соединитель: уступ 35">
            <a:extLst>
              <a:ext uri="{FF2B5EF4-FFF2-40B4-BE49-F238E27FC236}">
                <a16:creationId xmlns:a16="http://schemas.microsoft.com/office/drawing/2014/main" id="{5CCADBDB-6894-334F-5AF7-5DC26498A3A0}"/>
              </a:ext>
            </a:extLst>
          </p:cNvPr>
          <p:cNvCxnSpPr>
            <a:cxnSpLocks/>
            <a:stCxn id="31" idx="3"/>
            <a:endCxn id="49" idx="0"/>
          </p:cNvCxnSpPr>
          <p:nvPr/>
        </p:nvCxnSpPr>
        <p:spPr>
          <a:xfrm>
            <a:off x="7511143" y="2000434"/>
            <a:ext cx="2097677" cy="599818"/>
          </a:xfrm>
          <a:prstGeom prst="bentConnector2">
            <a:avLst/>
          </a:prstGeom>
          <a:ln>
            <a:solidFill>
              <a:srgbClr val="1B365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F125F964-F0F4-3F36-9825-A83415AA0AAC}"/>
              </a:ext>
            </a:extLst>
          </p:cNvPr>
          <p:cNvGrpSpPr/>
          <p:nvPr/>
        </p:nvGrpSpPr>
        <p:grpSpPr>
          <a:xfrm>
            <a:off x="7404100" y="2600252"/>
            <a:ext cx="4421583" cy="786815"/>
            <a:chOff x="7404100" y="2426650"/>
            <a:chExt cx="4421583" cy="786815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EA1610F-786B-2029-5053-D2403129025B}"/>
                </a:ext>
              </a:extLst>
            </p:cNvPr>
            <p:cNvSpPr txBox="1"/>
            <p:nvPr/>
          </p:nvSpPr>
          <p:spPr>
            <a:xfrm>
              <a:off x="7536291" y="2496892"/>
              <a:ext cx="4289392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333F48"/>
                  </a:solidFill>
                  <a:effectLst/>
                  <a:uLnTx/>
                  <a:uFillTx/>
                  <a:latin typeface="Geometria"/>
                  <a:ea typeface="+mn-ea"/>
                  <a:cs typeface="+mn-cs"/>
                </a:rPr>
                <a:t>Период погашения кредита: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333F48"/>
                  </a:solidFill>
                  <a:effectLst/>
                  <a:uLnTx/>
                  <a:uFillTx/>
                  <a:latin typeface="Geometria"/>
                  <a:ea typeface="+mn-ea"/>
                  <a:cs typeface="+mn-cs"/>
                </a:rPr>
                <a:t>следующие 15 лет с возможным досрочным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333F48"/>
                  </a:solidFill>
                  <a:effectLst/>
                  <a:uLnTx/>
                  <a:uFillTx/>
                  <a:latin typeface="Geometria"/>
                  <a:ea typeface="+mn-ea"/>
                  <a:cs typeface="+mn-cs"/>
                </a:rPr>
                <a:t/>
              </a:r>
              <a:b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333F48"/>
                  </a:solidFill>
                  <a:effectLst/>
                  <a:uLnTx/>
                  <a:uFillTx/>
                  <a:latin typeface="Geometria"/>
                  <a:ea typeface="+mn-ea"/>
                  <a:cs typeface="+mn-cs"/>
                </a:rPr>
              </a:b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333F48"/>
                  </a:solidFill>
                  <a:effectLst/>
                  <a:uLnTx/>
                  <a:uFillTx/>
                  <a:latin typeface="Geometria"/>
                  <a:ea typeface="+mn-ea"/>
                  <a:cs typeface="+mn-cs"/>
                </a:rPr>
                <a:t>погашением полностью или частично в любое время</a:t>
              </a:r>
            </a:p>
          </p:txBody>
        </p:sp>
        <p:sp>
          <p:nvSpPr>
            <p:cNvPr id="49" name="Прямоугольник: скругленные углы 48">
              <a:extLst>
                <a:ext uri="{FF2B5EF4-FFF2-40B4-BE49-F238E27FC236}">
                  <a16:creationId xmlns:a16="http://schemas.microsoft.com/office/drawing/2014/main" id="{EC460705-E0BD-36FD-D072-765CD7E7D94A}"/>
                </a:ext>
              </a:extLst>
            </p:cNvPr>
            <p:cNvSpPr/>
            <p:nvPr/>
          </p:nvSpPr>
          <p:spPr>
            <a:xfrm>
              <a:off x="7404100" y="2426650"/>
              <a:ext cx="4409439" cy="786815"/>
            </a:xfrm>
            <a:prstGeom prst="roundRect">
              <a:avLst>
                <a:gd name="adj" fmla="val 10402"/>
              </a:avLst>
            </a:prstGeom>
            <a:noFill/>
            <a:ln>
              <a:solidFill>
                <a:srgbClr val="1B365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metria"/>
                <a:ea typeface="+mn-ea"/>
                <a:cs typeface="+mn-cs"/>
              </a:endParaRPr>
            </a:p>
          </p:txBody>
        </p:sp>
      </p:grp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25547B14-DA0E-2CFD-02CB-0CF3FB16703F}"/>
              </a:ext>
            </a:extLst>
          </p:cNvPr>
          <p:cNvGrpSpPr/>
          <p:nvPr/>
        </p:nvGrpSpPr>
        <p:grpSpPr>
          <a:xfrm>
            <a:off x="1308100" y="2600252"/>
            <a:ext cx="4139217" cy="786815"/>
            <a:chOff x="1308100" y="2426650"/>
            <a:chExt cx="4139217" cy="786815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FD50A0C-9133-E6DE-63AA-0EECDAC6F301}"/>
                </a:ext>
              </a:extLst>
            </p:cNvPr>
            <p:cNvSpPr txBox="1"/>
            <p:nvPr/>
          </p:nvSpPr>
          <p:spPr>
            <a:xfrm>
              <a:off x="1416051" y="2496892"/>
              <a:ext cx="4031266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333F48"/>
                  </a:solidFill>
                  <a:effectLst/>
                  <a:uLnTx/>
                  <a:uFillTx/>
                  <a:latin typeface="Geometria"/>
                  <a:ea typeface="+mn-ea"/>
                  <a:cs typeface="+mn-cs"/>
                </a:rPr>
                <a:t>Льготный период: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333F48"/>
                  </a:solidFill>
                  <a:effectLst/>
                  <a:uLnTx/>
                  <a:uFillTx/>
                  <a:latin typeface="Geometria"/>
                  <a:ea typeface="+mn-ea"/>
                  <a:cs typeface="+mn-cs"/>
                </a:rPr>
                <a:t>весь срок обучения 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333F48"/>
                  </a:solidFill>
                  <a:effectLst/>
                  <a:uLnTx/>
                  <a:uFillTx/>
                  <a:latin typeface="Geometria"/>
                  <a:ea typeface="+mn-ea"/>
                  <a:cs typeface="+mn-cs"/>
                </a:rPr>
                <a:t>+</a:t>
              </a: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333F48"/>
                  </a:solidFill>
                  <a:effectLst/>
                  <a:uLnTx/>
                  <a:uFillTx/>
                  <a:latin typeface="Geometria"/>
                  <a:ea typeface="+mn-ea"/>
                  <a:cs typeface="+mn-cs"/>
                </a:rPr>
                <a:t> 9 месяцев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333F48"/>
                  </a:solidFill>
                  <a:effectLst/>
                  <a:uLnTx/>
                  <a:uFillTx/>
                  <a:latin typeface="Geometria"/>
                  <a:ea typeface="+mn-ea"/>
                  <a:cs typeface="+mn-cs"/>
                </a:rPr>
                <a:t> </a:t>
              </a: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333F48"/>
                  </a:solidFill>
                  <a:effectLst/>
                  <a:uLnTx/>
                  <a:uFillTx/>
                  <a:latin typeface="Geometria"/>
                  <a:ea typeface="+mn-ea"/>
                  <a:cs typeface="+mn-cs"/>
                </a:rPr>
                <a:t>после окончания обучения</a:t>
              </a:r>
              <a:endParaRPr kumimoji="0" lang="ru-RU" sz="1200" b="0" i="0" u="none" strike="sngStrike" kern="1200" cap="none" spc="0" normalizeH="0" baseline="0" noProof="0" dirty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Geometria"/>
                <a:ea typeface="+mn-ea"/>
                <a:cs typeface="+mn-cs"/>
              </a:endParaRPr>
            </a:p>
          </p:txBody>
        </p:sp>
        <p:sp>
          <p:nvSpPr>
            <p:cNvPr id="55" name="Прямоугольник: скругленные углы 54">
              <a:extLst>
                <a:ext uri="{FF2B5EF4-FFF2-40B4-BE49-F238E27FC236}">
                  <a16:creationId xmlns:a16="http://schemas.microsoft.com/office/drawing/2014/main" id="{91885B32-D0C8-4907-BE09-C3877C5E2D39}"/>
                </a:ext>
              </a:extLst>
            </p:cNvPr>
            <p:cNvSpPr/>
            <p:nvPr/>
          </p:nvSpPr>
          <p:spPr>
            <a:xfrm>
              <a:off x="1308100" y="2426650"/>
              <a:ext cx="4139217" cy="786815"/>
            </a:xfrm>
            <a:prstGeom prst="roundRect">
              <a:avLst>
                <a:gd name="adj" fmla="val 10402"/>
              </a:avLst>
            </a:prstGeom>
            <a:noFill/>
            <a:ln>
              <a:solidFill>
                <a:srgbClr val="1B365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metria"/>
                <a:ea typeface="+mn-ea"/>
                <a:cs typeface="+mn-cs"/>
              </a:endParaRPr>
            </a:p>
          </p:txBody>
        </p:sp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384B40F7-655A-C2BC-5CB2-656A828719D2}"/>
              </a:ext>
            </a:extLst>
          </p:cNvPr>
          <p:cNvSpPr txBox="1"/>
          <p:nvPr/>
        </p:nvSpPr>
        <p:spPr>
          <a:xfrm>
            <a:off x="1634039" y="5748305"/>
            <a:ext cx="82429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Geometria"/>
                <a:ea typeface="+mn-ea"/>
                <a:cs typeface="+mn-cs"/>
              </a:rPr>
              <a:t>Досрочное погашение — полностью или частично — возможно в любое время без комиссий и штрафов</a:t>
            </a:r>
          </a:p>
        </p:txBody>
      </p:sp>
      <p:pic>
        <p:nvPicPr>
          <p:cNvPr id="66" name="Рисунок 65" descr="Колокол">
            <a:extLst>
              <a:ext uri="{FF2B5EF4-FFF2-40B4-BE49-F238E27FC236}">
                <a16:creationId xmlns:a16="http://schemas.microsoft.com/office/drawing/2014/main" id="{E6D306E8-0073-7C9E-1304-A395F44455C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255917" y="5712810"/>
            <a:ext cx="347989" cy="34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664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F81B050-0564-6266-814D-5FFF70023D59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1B365D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E81D2B6-9F81-4A74-2ECA-B5D090A4A9B4}"/>
              </a:ext>
            </a:extLst>
          </p:cNvPr>
          <p:cNvSpPr txBox="1">
            <a:spLocks/>
          </p:cNvSpPr>
          <p:nvPr/>
        </p:nvSpPr>
        <p:spPr>
          <a:xfrm>
            <a:off x="1028606" y="2024206"/>
            <a:ext cx="4339808" cy="28095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dirty="0"/>
              <a:t>Остались вопросы?</a:t>
            </a:r>
          </a:p>
          <a:p>
            <a:r>
              <a:rPr lang="ru-RU" sz="4800" dirty="0"/>
              <a:t>Рады помочь!</a:t>
            </a:r>
            <a:br>
              <a:rPr lang="ru-RU" sz="4800" dirty="0"/>
            </a:br>
            <a:endParaRPr lang="en-US" sz="4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E16347-8D90-6A56-3CD5-AB63C009383E}"/>
              </a:ext>
            </a:extLst>
          </p:cNvPr>
          <p:cNvSpPr txBox="1"/>
          <p:nvPr/>
        </p:nvSpPr>
        <p:spPr>
          <a:xfrm>
            <a:off x="6352486" y="1839540"/>
            <a:ext cx="5471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ДолжностьТерриториальный</a:t>
            </a:r>
            <a:r>
              <a:rPr lang="ru-RU" dirty="0" smtClean="0">
                <a:solidFill>
                  <a:schemeClr val="bg1"/>
                </a:solidFill>
              </a:rPr>
              <a:t> руководитель ДО №351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BF1F4D-1C07-EB6A-EA43-90F0A381B664}"/>
              </a:ext>
            </a:extLst>
          </p:cNvPr>
          <p:cNvSpPr txBox="1"/>
          <p:nvPr/>
        </p:nvSpPr>
        <p:spPr>
          <a:xfrm>
            <a:off x="6352486" y="2380678"/>
            <a:ext cx="5471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ФИО Молчанов  Сергей Леонтьевич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Рисунок 32">
            <a:extLst>
              <a:ext uri="{FF2B5EF4-FFF2-40B4-BE49-F238E27FC236}">
                <a16:creationId xmlns:a16="http://schemas.microsoft.com/office/drawing/2014/main" id="{E771AFD5-78CB-7A40-91B0-B38AF47F47F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6352486" y="2901401"/>
            <a:ext cx="481423" cy="435882"/>
          </a:xfrm>
          <a:custGeom>
            <a:avLst/>
            <a:gdLst>
              <a:gd name="connsiteX0" fmla="*/ 436182 w 704850"/>
              <a:gd name="connsiteY0" fmla="*/ 161925 h 638175"/>
              <a:gd name="connsiteX1" fmla="*/ 491381 w 704850"/>
              <a:gd name="connsiteY1" fmla="*/ 215556 h 638175"/>
              <a:gd name="connsiteX2" fmla="*/ 491423 w 704850"/>
              <a:gd name="connsiteY2" fmla="*/ 217686 h 638175"/>
              <a:gd name="connsiteX3" fmla="*/ 491423 w 704850"/>
              <a:gd name="connsiteY3" fmla="*/ 219123 h 638175"/>
              <a:gd name="connsiteX4" fmla="*/ 521692 w 704850"/>
              <a:gd name="connsiteY4" fmla="*/ 249538 h 638175"/>
              <a:gd name="connsiteX5" fmla="*/ 576885 w 704850"/>
              <a:gd name="connsiteY5" fmla="*/ 296661 h 638175"/>
              <a:gd name="connsiteX6" fmla="*/ 577186 w 704850"/>
              <a:gd name="connsiteY6" fmla="*/ 298877 h 638175"/>
              <a:gd name="connsiteX7" fmla="*/ 609221 w 704850"/>
              <a:gd name="connsiteY7" fmla="*/ 575908 h 638175"/>
              <a:gd name="connsiteX8" fmla="*/ 595557 w 704850"/>
              <a:gd name="connsiteY8" fmla="*/ 619488 h 638175"/>
              <a:gd name="connsiteX9" fmla="*/ 556698 w 704850"/>
              <a:gd name="connsiteY9" fmla="*/ 638114 h 638175"/>
              <a:gd name="connsiteX10" fmla="*/ 554064 w 704850"/>
              <a:gd name="connsiteY10" fmla="*/ 638175 h 638175"/>
              <a:gd name="connsiteX11" fmla="*/ 160143 w 704850"/>
              <a:gd name="connsiteY11" fmla="*/ 638175 h 638175"/>
              <a:gd name="connsiteX12" fmla="*/ 118762 w 704850"/>
              <a:gd name="connsiteY12" fmla="*/ 619424 h 638175"/>
              <a:gd name="connsiteX13" fmla="*/ 104909 w 704850"/>
              <a:gd name="connsiteY13" fmla="*/ 578540 h 638175"/>
              <a:gd name="connsiteX14" fmla="*/ 105154 w 704850"/>
              <a:gd name="connsiteY14" fmla="*/ 575908 h 638175"/>
              <a:gd name="connsiteX15" fmla="*/ 136937 w 704850"/>
              <a:gd name="connsiteY15" fmla="*/ 298877 h 638175"/>
              <a:gd name="connsiteX16" fmla="*/ 192095 w 704850"/>
              <a:gd name="connsiteY16" fmla="*/ 249538 h 638175"/>
              <a:gd name="connsiteX17" fmla="*/ 222311 w 704850"/>
              <a:gd name="connsiteY17" fmla="*/ 220847 h 638175"/>
              <a:gd name="connsiteX18" fmla="*/ 222363 w 704850"/>
              <a:gd name="connsiteY18" fmla="*/ 219123 h 638175"/>
              <a:gd name="connsiteX19" fmla="*/ 222363 w 704850"/>
              <a:gd name="connsiteY19" fmla="*/ 217686 h 638175"/>
              <a:gd name="connsiteX20" fmla="*/ 275730 w 704850"/>
              <a:gd name="connsiteY20" fmla="*/ 161969 h 638175"/>
              <a:gd name="connsiteX21" fmla="*/ 277857 w 704850"/>
              <a:gd name="connsiteY21" fmla="*/ 161925 h 638175"/>
              <a:gd name="connsiteX22" fmla="*/ 436182 w 704850"/>
              <a:gd name="connsiteY22" fmla="*/ 161925 h 638175"/>
              <a:gd name="connsiteX23" fmla="*/ 435950 w 704850"/>
              <a:gd name="connsiteY23" fmla="*/ 200024 h 638175"/>
              <a:gd name="connsiteX24" fmla="*/ 278634 w 704850"/>
              <a:gd name="connsiteY24" fmla="*/ 200017 h 638175"/>
              <a:gd name="connsiteX25" fmla="*/ 277227 w 704850"/>
              <a:gd name="connsiteY25" fmla="*/ 200039 h 638175"/>
              <a:gd name="connsiteX26" fmla="*/ 260521 w 704850"/>
              <a:gd name="connsiteY26" fmla="*/ 216274 h 638175"/>
              <a:gd name="connsiteX27" fmla="*/ 260463 w 704850"/>
              <a:gd name="connsiteY27" fmla="*/ 217686 h 638175"/>
              <a:gd name="connsiteX28" fmla="*/ 260446 w 704850"/>
              <a:gd name="connsiteY28" fmla="*/ 220281 h 638175"/>
              <a:gd name="connsiteX29" fmla="*/ 260347 w 704850"/>
              <a:gd name="connsiteY29" fmla="*/ 223061 h 638175"/>
              <a:gd name="connsiteX30" fmla="*/ 192072 w 704850"/>
              <a:gd name="connsiteY30" fmla="*/ 287638 h 638175"/>
              <a:gd name="connsiteX31" fmla="*/ 175019 w 704850"/>
              <a:gd name="connsiteY31" fmla="*/ 301756 h 638175"/>
              <a:gd name="connsiteX32" fmla="*/ 174789 w 704850"/>
              <a:gd name="connsiteY32" fmla="*/ 303220 h 638175"/>
              <a:gd name="connsiteX33" fmla="*/ 143090 w 704850"/>
              <a:gd name="connsiteY33" fmla="*/ 579440 h 638175"/>
              <a:gd name="connsiteX34" fmla="*/ 142918 w 704850"/>
              <a:gd name="connsiteY34" fmla="*/ 581176 h 638175"/>
              <a:gd name="connsiteX35" fmla="*/ 147319 w 704850"/>
              <a:gd name="connsiteY35" fmla="*/ 594205 h 638175"/>
              <a:gd name="connsiteX36" fmla="*/ 158539 w 704850"/>
              <a:gd name="connsiteY36" fmla="*/ 599994 h 638175"/>
              <a:gd name="connsiteX37" fmla="*/ 160143 w 704850"/>
              <a:gd name="connsiteY37" fmla="*/ 600075 h 638175"/>
              <a:gd name="connsiteX38" fmla="*/ 553185 w 704850"/>
              <a:gd name="connsiteY38" fmla="*/ 600085 h 638175"/>
              <a:gd name="connsiteX39" fmla="*/ 554912 w 704850"/>
              <a:gd name="connsiteY39" fmla="*/ 600056 h 638175"/>
              <a:gd name="connsiteX40" fmla="*/ 567039 w 704850"/>
              <a:gd name="connsiteY40" fmla="*/ 594224 h 638175"/>
              <a:gd name="connsiteX41" fmla="*/ 571491 w 704850"/>
              <a:gd name="connsiteY41" fmla="*/ 581982 h 638175"/>
              <a:gd name="connsiteX42" fmla="*/ 571373 w 704850"/>
              <a:gd name="connsiteY42" fmla="*/ 580285 h 638175"/>
              <a:gd name="connsiteX43" fmla="*/ 539430 w 704850"/>
              <a:gd name="connsiteY43" fmla="*/ 303988 h 638175"/>
              <a:gd name="connsiteX44" fmla="*/ 539238 w 704850"/>
              <a:gd name="connsiteY44" fmla="*/ 302515 h 638175"/>
              <a:gd name="connsiteX45" fmla="*/ 523060 w 704850"/>
              <a:gd name="connsiteY45" fmla="*/ 287685 h 638175"/>
              <a:gd name="connsiteX46" fmla="*/ 521586 w 704850"/>
              <a:gd name="connsiteY46" fmla="*/ 287637 h 638175"/>
              <a:gd name="connsiteX47" fmla="*/ 453367 w 704850"/>
              <a:gd name="connsiteY47" fmla="*/ 221428 h 638175"/>
              <a:gd name="connsiteX48" fmla="*/ 453323 w 704850"/>
              <a:gd name="connsiteY48" fmla="*/ 219123 h 638175"/>
              <a:gd name="connsiteX49" fmla="*/ 453309 w 704850"/>
              <a:gd name="connsiteY49" fmla="*/ 217034 h 638175"/>
              <a:gd name="connsiteX50" fmla="*/ 435950 w 704850"/>
              <a:gd name="connsiteY50" fmla="*/ 200024 h 638175"/>
              <a:gd name="connsiteX51" fmla="*/ 353009 w 704850"/>
              <a:gd name="connsiteY51" fmla="*/ 314325 h 638175"/>
              <a:gd name="connsiteX52" fmla="*/ 373071 w 704850"/>
              <a:gd name="connsiteY52" fmla="*/ 334388 h 638175"/>
              <a:gd name="connsiteX53" fmla="*/ 373071 w 704850"/>
              <a:gd name="connsiteY53" fmla="*/ 399296 h 638175"/>
              <a:gd name="connsiteX54" fmla="*/ 437504 w 704850"/>
              <a:gd name="connsiteY54" fmla="*/ 399296 h 638175"/>
              <a:gd name="connsiteX55" fmla="*/ 457191 w 704850"/>
              <a:gd name="connsiteY55" fmla="*/ 418982 h 638175"/>
              <a:gd name="connsiteX56" fmla="*/ 437504 w 704850"/>
              <a:gd name="connsiteY56" fmla="*/ 438668 h 638175"/>
              <a:gd name="connsiteX57" fmla="*/ 373071 w 704850"/>
              <a:gd name="connsiteY57" fmla="*/ 438668 h 638175"/>
              <a:gd name="connsiteX58" fmla="*/ 373071 w 704850"/>
              <a:gd name="connsiteY58" fmla="*/ 503813 h 638175"/>
              <a:gd name="connsiteX59" fmla="*/ 353009 w 704850"/>
              <a:gd name="connsiteY59" fmla="*/ 523875 h 638175"/>
              <a:gd name="connsiteX60" fmla="*/ 332946 w 704850"/>
              <a:gd name="connsiteY60" fmla="*/ 503813 h 638175"/>
              <a:gd name="connsiteX61" fmla="*/ 332946 w 704850"/>
              <a:gd name="connsiteY61" fmla="*/ 438668 h 638175"/>
              <a:gd name="connsiteX62" fmla="*/ 267336 w 704850"/>
              <a:gd name="connsiteY62" fmla="*/ 438668 h 638175"/>
              <a:gd name="connsiteX63" fmla="*/ 247650 w 704850"/>
              <a:gd name="connsiteY63" fmla="*/ 418982 h 638175"/>
              <a:gd name="connsiteX64" fmla="*/ 267336 w 704850"/>
              <a:gd name="connsiteY64" fmla="*/ 399296 h 638175"/>
              <a:gd name="connsiteX65" fmla="*/ 332946 w 704850"/>
              <a:gd name="connsiteY65" fmla="*/ 399296 h 638175"/>
              <a:gd name="connsiteX66" fmla="*/ 332946 w 704850"/>
              <a:gd name="connsiteY66" fmla="*/ 334388 h 638175"/>
              <a:gd name="connsiteX67" fmla="*/ 353009 w 704850"/>
              <a:gd name="connsiteY67" fmla="*/ 314325 h 638175"/>
              <a:gd name="connsiteX68" fmla="*/ 504131 w 704850"/>
              <a:gd name="connsiteY68" fmla="*/ 4621 h 638175"/>
              <a:gd name="connsiteX69" fmla="*/ 548774 w 704850"/>
              <a:gd name="connsiteY69" fmla="*/ 9657 h 638175"/>
              <a:gd name="connsiteX70" fmla="*/ 554246 w 704850"/>
              <a:gd name="connsiteY70" fmla="*/ 10977 h 638175"/>
              <a:gd name="connsiteX71" fmla="*/ 582400 w 704850"/>
              <a:gd name="connsiteY71" fmla="*/ 18170 h 638175"/>
              <a:gd name="connsiteX72" fmla="*/ 704850 w 704850"/>
              <a:gd name="connsiteY72" fmla="*/ 174152 h 638175"/>
              <a:gd name="connsiteX73" fmla="*/ 651843 w 704850"/>
              <a:gd name="connsiteY73" fmla="*/ 228474 h 638175"/>
              <a:gd name="connsiteX74" fmla="*/ 649731 w 704850"/>
              <a:gd name="connsiteY74" fmla="*/ 228516 h 638175"/>
              <a:gd name="connsiteX75" fmla="*/ 575446 w 704850"/>
              <a:gd name="connsiteY75" fmla="*/ 228516 h 638175"/>
              <a:gd name="connsiteX76" fmla="*/ 520370 w 704850"/>
              <a:gd name="connsiteY76" fmla="*/ 176236 h 638175"/>
              <a:gd name="connsiteX77" fmla="*/ 520327 w 704850"/>
              <a:gd name="connsiteY77" fmla="*/ 174152 h 638175"/>
              <a:gd name="connsiteX78" fmla="*/ 520327 w 704850"/>
              <a:gd name="connsiteY78" fmla="*/ 156756 h 638175"/>
              <a:gd name="connsiteX79" fmla="*/ 484072 w 704850"/>
              <a:gd name="connsiteY79" fmla="*/ 119165 h 638175"/>
              <a:gd name="connsiteX80" fmla="*/ 482168 w 704850"/>
              <a:gd name="connsiteY80" fmla="*/ 119120 h 638175"/>
              <a:gd name="connsiteX81" fmla="*/ 222682 w 704850"/>
              <a:gd name="connsiteY81" fmla="*/ 119120 h 638175"/>
              <a:gd name="connsiteX82" fmla="*/ 184570 w 704850"/>
              <a:gd name="connsiteY82" fmla="*/ 154877 h 638175"/>
              <a:gd name="connsiteX83" fmla="*/ 184523 w 704850"/>
              <a:gd name="connsiteY83" fmla="*/ 156756 h 638175"/>
              <a:gd name="connsiteX84" fmla="*/ 184523 w 704850"/>
              <a:gd name="connsiteY84" fmla="*/ 174236 h 638175"/>
              <a:gd name="connsiteX85" fmla="*/ 131516 w 704850"/>
              <a:gd name="connsiteY85" fmla="*/ 228558 h 638175"/>
              <a:gd name="connsiteX86" fmla="*/ 129404 w 704850"/>
              <a:gd name="connsiteY86" fmla="*/ 228600 h 638175"/>
              <a:gd name="connsiteX87" fmla="*/ 55119 w 704850"/>
              <a:gd name="connsiteY87" fmla="*/ 228600 h 638175"/>
              <a:gd name="connsiteX88" fmla="*/ 0 w 704850"/>
              <a:gd name="connsiteY88" fmla="*/ 174236 h 638175"/>
              <a:gd name="connsiteX89" fmla="*/ 118639 w 704850"/>
              <a:gd name="connsiteY89" fmla="*/ 19062 h 638175"/>
              <a:gd name="connsiteX90" fmla="*/ 121941 w 704850"/>
              <a:gd name="connsiteY90" fmla="*/ 18170 h 638175"/>
              <a:gd name="connsiteX91" fmla="*/ 150094 w 704850"/>
              <a:gd name="connsiteY91" fmla="*/ 10977 h 638175"/>
              <a:gd name="connsiteX92" fmla="*/ 200974 w 704850"/>
              <a:gd name="connsiteY92" fmla="*/ 4621 h 638175"/>
              <a:gd name="connsiteX93" fmla="*/ 504131 w 704850"/>
              <a:gd name="connsiteY93" fmla="*/ 4621 h 638175"/>
              <a:gd name="connsiteX94" fmla="*/ 220841 w 704850"/>
              <a:gd name="connsiteY94" fmla="*/ 41643 h 638175"/>
              <a:gd name="connsiteX95" fmla="*/ 202101 w 704850"/>
              <a:gd name="connsiteY95" fmla="*/ 42723 h 638175"/>
              <a:gd name="connsiteX96" fmla="*/ 200905 w 704850"/>
              <a:gd name="connsiteY96" fmla="*/ 42721 h 638175"/>
              <a:gd name="connsiteX97" fmla="*/ 164613 w 704850"/>
              <a:gd name="connsiteY97" fmla="*/ 46675 h 638175"/>
              <a:gd name="connsiteX98" fmla="*/ 159526 w 704850"/>
              <a:gd name="connsiteY98" fmla="*/ 47892 h 638175"/>
              <a:gd name="connsiteX99" fmla="*/ 131877 w 704850"/>
              <a:gd name="connsiteY99" fmla="*/ 54952 h 638175"/>
              <a:gd name="connsiteX100" fmla="*/ 128951 w 704850"/>
              <a:gd name="connsiteY100" fmla="*/ 55740 h 638175"/>
              <a:gd name="connsiteX101" fmla="*/ 38100 w 704850"/>
              <a:gd name="connsiteY101" fmla="*/ 174177 h 638175"/>
              <a:gd name="connsiteX102" fmla="*/ 53712 w 704850"/>
              <a:gd name="connsiteY102" fmla="*/ 190443 h 638175"/>
              <a:gd name="connsiteX103" fmla="*/ 55119 w 704850"/>
              <a:gd name="connsiteY103" fmla="*/ 190500 h 638175"/>
              <a:gd name="connsiteX104" fmla="*/ 128640 w 704850"/>
              <a:gd name="connsiteY104" fmla="*/ 190508 h 638175"/>
              <a:gd name="connsiteX105" fmla="*/ 130046 w 704850"/>
              <a:gd name="connsiteY105" fmla="*/ 190486 h 638175"/>
              <a:gd name="connsiteX106" fmla="*/ 146362 w 704850"/>
              <a:gd name="connsiteY106" fmla="*/ 175581 h 638175"/>
              <a:gd name="connsiteX107" fmla="*/ 146423 w 704850"/>
              <a:gd name="connsiteY107" fmla="*/ 174236 h 638175"/>
              <a:gd name="connsiteX108" fmla="*/ 146435 w 704850"/>
              <a:gd name="connsiteY108" fmla="*/ 155809 h 638175"/>
              <a:gd name="connsiteX109" fmla="*/ 146516 w 704850"/>
              <a:gd name="connsiteY109" fmla="*/ 152981 h 638175"/>
              <a:gd name="connsiteX110" fmla="*/ 220304 w 704850"/>
              <a:gd name="connsiteY110" fmla="*/ 81056 h 638175"/>
              <a:gd name="connsiteX111" fmla="*/ 222682 w 704850"/>
              <a:gd name="connsiteY111" fmla="*/ 81020 h 638175"/>
              <a:gd name="connsiteX112" fmla="*/ 483089 w 704850"/>
              <a:gd name="connsiteY112" fmla="*/ 81031 h 638175"/>
              <a:gd name="connsiteX113" fmla="*/ 485917 w 704850"/>
              <a:gd name="connsiteY113" fmla="*/ 81110 h 638175"/>
              <a:gd name="connsiteX114" fmla="*/ 558391 w 704850"/>
              <a:gd name="connsiteY114" fmla="*/ 154379 h 638175"/>
              <a:gd name="connsiteX115" fmla="*/ 558427 w 704850"/>
              <a:gd name="connsiteY115" fmla="*/ 156756 h 638175"/>
              <a:gd name="connsiteX116" fmla="*/ 558419 w 704850"/>
              <a:gd name="connsiteY116" fmla="*/ 173367 h 638175"/>
              <a:gd name="connsiteX117" fmla="*/ 558440 w 704850"/>
              <a:gd name="connsiteY117" fmla="*/ 174725 h 638175"/>
              <a:gd name="connsiteX118" fmla="*/ 574004 w 704850"/>
              <a:gd name="connsiteY118" fmla="*/ 190356 h 638175"/>
              <a:gd name="connsiteX119" fmla="*/ 575446 w 704850"/>
              <a:gd name="connsiteY119" fmla="*/ 190416 h 638175"/>
              <a:gd name="connsiteX120" fmla="*/ 648967 w 704850"/>
              <a:gd name="connsiteY120" fmla="*/ 190424 h 638175"/>
              <a:gd name="connsiteX121" fmla="*/ 650373 w 704850"/>
              <a:gd name="connsiteY121" fmla="*/ 190403 h 638175"/>
              <a:gd name="connsiteX122" fmla="*/ 666750 w 704850"/>
              <a:gd name="connsiteY122" fmla="*/ 174178 h 638175"/>
              <a:gd name="connsiteX123" fmla="*/ 575914 w 704850"/>
              <a:gd name="connsiteY123" fmla="*/ 55875 h 638175"/>
              <a:gd name="connsiteX124" fmla="*/ 572969 w 704850"/>
              <a:gd name="connsiteY124" fmla="*/ 55084 h 638175"/>
              <a:gd name="connsiteX125" fmla="*/ 545312 w 704850"/>
              <a:gd name="connsiteY125" fmla="*/ 48015 h 638175"/>
              <a:gd name="connsiteX126" fmla="*/ 540353 w 704850"/>
              <a:gd name="connsiteY126" fmla="*/ 46815 h 638175"/>
              <a:gd name="connsiteX127" fmla="*/ 509292 w 704850"/>
              <a:gd name="connsiteY127" fmla="*/ 42813 h 638175"/>
              <a:gd name="connsiteX128" fmla="*/ 502933 w 704850"/>
              <a:gd name="connsiteY128" fmla="*/ 42719 h 638175"/>
              <a:gd name="connsiteX129" fmla="*/ 501809 w 704850"/>
              <a:gd name="connsiteY129" fmla="*/ 42650 h 638175"/>
              <a:gd name="connsiteX130" fmla="*/ 220841 w 704850"/>
              <a:gd name="connsiteY130" fmla="*/ 41643 h 638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</a:cxnLst>
            <a:rect l="l" t="t" r="r" b="b"/>
            <a:pathLst>
              <a:path w="704850" h="638175">
                <a:moveTo>
                  <a:pt x="436182" y="161925"/>
                </a:moveTo>
                <a:cubicBezTo>
                  <a:pt x="466002" y="162106"/>
                  <a:pt x="490227" y="185863"/>
                  <a:pt x="491381" y="215556"/>
                </a:cubicBezTo>
                <a:lnTo>
                  <a:pt x="491423" y="217686"/>
                </a:lnTo>
                <a:lnTo>
                  <a:pt x="491423" y="219123"/>
                </a:lnTo>
                <a:cubicBezTo>
                  <a:pt x="491469" y="235901"/>
                  <a:pt x="504995" y="249491"/>
                  <a:pt x="521692" y="249538"/>
                </a:cubicBezTo>
                <a:cubicBezTo>
                  <a:pt x="549264" y="249353"/>
                  <a:pt x="572664" y="269508"/>
                  <a:pt x="576885" y="296661"/>
                </a:cubicBezTo>
                <a:lnTo>
                  <a:pt x="577186" y="298877"/>
                </a:lnTo>
                <a:lnTo>
                  <a:pt x="609221" y="575908"/>
                </a:lnTo>
                <a:cubicBezTo>
                  <a:pt x="611071" y="591729"/>
                  <a:pt x="606098" y="607589"/>
                  <a:pt x="595557" y="619488"/>
                </a:cubicBezTo>
                <a:cubicBezTo>
                  <a:pt x="585604" y="630726"/>
                  <a:pt x="571580" y="637416"/>
                  <a:pt x="556698" y="638114"/>
                </a:cubicBezTo>
                <a:lnTo>
                  <a:pt x="554064" y="638175"/>
                </a:lnTo>
                <a:lnTo>
                  <a:pt x="160143" y="638175"/>
                </a:lnTo>
                <a:cubicBezTo>
                  <a:pt x="144320" y="638139"/>
                  <a:pt x="129264" y="631317"/>
                  <a:pt x="118762" y="619424"/>
                </a:cubicBezTo>
                <a:cubicBezTo>
                  <a:pt x="108842" y="608192"/>
                  <a:pt x="103875" y="593447"/>
                  <a:pt x="104909" y="578540"/>
                </a:cubicBezTo>
                <a:lnTo>
                  <a:pt x="105154" y="575908"/>
                </a:lnTo>
                <a:lnTo>
                  <a:pt x="136937" y="298877"/>
                </a:lnTo>
                <a:cubicBezTo>
                  <a:pt x="140183" y="270741"/>
                  <a:pt x="163905" y="249521"/>
                  <a:pt x="192095" y="249538"/>
                </a:cubicBezTo>
                <a:cubicBezTo>
                  <a:pt x="208217" y="249492"/>
                  <a:pt x="221381" y="236822"/>
                  <a:pt x="222311" y="220847"/>
                </a:cubicBezTo>
                <a:lnTo>
                  <a:pt x="222363" y="219123"/>
                </a:lnTo>
                <a:lnTo>
                  <a:pt x="222363" y="217686"/>
                </a:lnTo>
                <a:cubicBezTo>
                  <a:pt x="222409" y="187625"/>
                  <a:pt x="246087" y="163135"/>
                  <a:pt x="275730" y="161969"/>
                </a:cubicBezTo>
                <a:lnTo>
                  <a:pt x="277857" y="161925"/>
                </a:lnTo>
                <a:lnTo>
                  <a:pt x="436182" y="161925"/>
                </a:lnTo>
                <a:close/>
                <a:moveTo>
                  <a:pt x="435950" y="200024"/>
                </a:moveTo>
                <a:lnTo>
                  <a:pt x="278634" y="200017"/>
                </a:lnTo>
                <a:lnTo>
                  <a:pt x="277227" y="200039"/>
                </a:lnTo>
                <a:cubicBezTo>
                  <a:pt x="268411" y="200386"/>
                  <a:pt x="261229" y="207420"/>
                  <a:pt x="260521" y="216274"/>
                </a:cubicBezTo>
                <a:lnTo>
                  <a:pt x="260463" y="217686"/>
                </a:lnTo>
                <a:lnTo>
                  <a:pt x="260446" y="220281"/>
                </a:lnTo>
                <a:lnTo>
                  <a:pt x="260347" y="223061"/>
                </a:lnTo>
                <a:cubicBezTo>
                  <a:pt x="258246" y="259143"/>
                  <a:pt x="228466" y="287537"/>
                  <a:pt x="192072" y="287638"/>
                </a:cubicBezTo>
                <a:cubicBezTo>
                  <a:pt x="183768" y="287632"/>
                  <a:pt x="176650" y="293586"/>
                  <a:pt x="175019" y="301756"/>
                </a:cubicBezTo>
                <a:lnTo>
                  <a:pt x="174789" y="303220"/>
                </a:lnTo>
                <a:lnTo>
                  <a:pt x="143090" y="579440"/>
                </a:lnTo>
                <a:lnTo>
                  <a:pt x="142918" y="581176"/>
                </a:lnTo>
                <a:cubicBezTo>
                  <a:pt x="142587" y="585946"/>
                  <a:pt x="144178" y="590647"/>
                  <a:pt x="147319" y="594205"/>
                </a:cubicBezTo>
                <a:cubicBezTo>
                  <a:pt x="150249" y="597522"/>
                  <a:pt x="154284" y="599571"/>
                  <a:pt x="158539" y="599994"/>
                </a:cubicBezTo>
                <a:lnTo>
                  <a:pt x="160143" y="600075"/>
                </a:lnTo>
                <a:lnTo>
                  <a:pt x="553185" y="600085"/>
                </a:lnTo>
                <a:lnTo>
                  <a:pt x="554912" y="600056"/>
                </a:lnTo>
                <a:cubicBezTo>
                  <a:pt x="559546" y="599839"/>
                  <a:pt x="563919" y="597745"/>
                  <a:pt x="567039" y="594224"/>
                </a:cubicBezTo>
                <a:cubicBezTo>
                  <a:pt x="570011" y="590868"/>
                  <a:pt x="571595" y="586496"/>
                  <a:pt x="571491" y="581982"/>
                </a:cubicBezTo>
                <a:lnTo>
                  <a:pt x="571373" y="580285"/>
                </a:lnTo>
                <a:lnTo>
                  <a:pt x="539430" y="303988"/>
                </a:lnTo>
                <a:lnTo>
                  <a:pt x="539238" y="302515"/>
                </a:lnTo>
                <a:cubicBezTo>
                  <a:pt x="537973" y="294375"/>
                  <a:pt x="531320" y="288288"/>
                  <a:pt x="523060" y="287685"/>
                </a:cubicBezTo>
                <a:lnTo>
                  <a:pt x="521586" y="287637"/>
                </a:lnTo>
                <a:cubicBezTo>
                  <a:pt x="484657" y="287535"/>
                  <a:pt x="454673" y="258162"/>
                  <a:pt x="453367" y="221428"/>
                </a:cubicBezTo>
                <a:lnTo>
                  <a:pt x="453323" y="219123"/>
                </a:lnTo>
                <a:lnTo>
                  <a:pt x="453309" y="217034"/>
                </a:lnTo>
                <a:cubicBezTo>
                  <a:pt x="452941" y="207568"/>
                  <a:pt x="445258" y="200081"/>
                  <a:pt x="435950" y="200024"/>
                </a:cubicBezTo>
                <a:close/>
                <a:moveTo>
                  <a:pt x="353009" y="314325"/>
                </a:moveTo>
                <a:cubicBezTo>
                  <a:pt x="364089" y="314325"/>
                  <a:pt x="373071" y="323307"/>
                  <a:pt x="373071" y="334388"/>
                </a:cubicBezTo>
                <a:lnTo>
                  <a:pt x="373071" y="399296"/>
                </a:lnTo>
                <a:lnTo>
                  <a:pt x="437504" y="399296"/>
                </a:lnTo>
                <a:cubicBezTo>
                  <a:pt x="448377" y="399296"/>
                  <a:pt x="457191" y="408109"/>
                  <a:pt x="457191" y="418982"/>
                </a:cubicBezTo>
                <a:cubicBezTo>
                  <a:pt x="457191" y="429854"/>
                  <a:pt x="448377" y="438668"/>
                  <a:pt x="437504" y="438668"/>
                </a:cubicBezTo>
                <a:lnTo>
                  <a:pt x="373071" y="438668"/>
                </a:lnTo>
                <a:lnTo>
                  <a:pt x="373071" y="503813"/>
                </a:lnTo>
                <a:cubicBezTo>
                  <a:pt x="373071" y="514893"/>
                  <a:pt x="364089" y="523875"/>
                  <a:pt x="353009" y="523875"/>
                </a:cubicBezTo>
                <a:cubicBezTo>
                  <a:pt x="341928" y="523875"/>
                  <a:pt x="332946" y="514893"/>
                  <a:pt x="332946" y="503813"/>
                </a:cubicBezTo>
                <a:lnTo>
                  <a:pt x="332946" y="438668"/>
                </a:lnTo>
                <a:lnTo>
                  <a:pt x="267336" y="438668"/>
                </a:lnTo>
                <a:cubicBezTo>
                  <a:pt x="256464" y="438668"/>
                  <a:pt x="247650" y="429854"/>
                  <a:pt x="247650" y="418982"/>
                </a:cubicBezTo>
                <a:cubicBezTo>
                  <a:pt x="247650" y="408109"/>
                  <a:pt x="256464" y="399296"/>
                  <a:pt x="267336" y="399296"/>
                </a:cubicBezTo>
                <a:lnTo>
                  <a:pt x="332946" y="399296"/>
                </a:lnTo>
                <a:lnTo>
                  <a:pt x="332946" y="334388"/>
                </a:lnTo>
                <a:cubicBezTo>
                  <a:pt x="332946" y="323307"/>
                  <a:pt x="341928" y="314325"/>
                  <a:pt x="353009" y="314325"/>
                </a:cubicBezTo>
                <a:close/>
                <a:moveTo>
                  <a:pt x="504131" y="4621"/>
                </a:moveTo>
                <a:cubicBezTo>
                  <a:pt x="519162" y="4649"/>
                  <a:pt x="534136" y="6340"/>
                  <a:pt x="548774" y="9657"/>
                </a:cubicBezTo>
                <a:lnTo>
                  <a:pt x="554246" y="10977"/>
                </a:lnTo>
                <a:lnTo>
                  <a:pt x="582400" y="18170"/>
                </a:lnTo>
                <a:cubicBezTo>
                  <a:pt x="654464" y="36603"/>
                  <a:pt x="704802" y="100726"/>
                  <a:pt x="704850" y="174152"/>
                </a:cubicBezTo>
                <a:cubicBezTo>
                  <a:pt x="704804" y="203460"/>
                  <a:pt x="681286" y="227336"/>
                  <a:pt x="651843" y="228474"/>
                </a:cubicBezTo>
                <a:lnTo>
                  <a:pt x="649731" y="228516"/>
                </a:lnTo>
                <a:lnTo>
                  <a:pt x="575446" y="228516"/>
                </a:lnTo>
                <a:cubicBezTo>
                  <a:pt x="545732" y="228471"/>
                  <a:pt x="521523" y="205275"/>
                  <a:pt x="520370" y="176236"/>
                </a:cubicBezTo>
                <a:lnTo>
                  <a:pt x="520327" y="174152"/>
                </a:lnTo>
                <a:lnTo>
                  <a:pt x="520327" y="156756"/>
                </a:lnTo>
                <a:cubicBezTo>
                  <a:pt x="520327" y="136600"/>
                  <a:pt x="504262" y="120145"/>
                  <a:pt x="484072" y="119165"/>
                </a:cubicBezTo>
                <a:lnTo>
                  <a:pt x="482168" y="119120"/>
                </a:lnTo>
                <a:lnTo>
                  <a:pt x="222682" y="119120"/>
                </a:lnTo>
                <a:cubicBezTo>
                  <a:pt x="202246" y="119120"/>
                  <a:pt x="185562" y="134965"/>
                  <a:pt x="184570" y="154877"/>
                </a:cubicBezTo>
                <a:lnTo>
                  <a:pt x="184523" y="156756"/>
                </a:lnTo>
                <a:lnTo>
                  <a:pt x="184523" y="174236"/>
                </a:lnTo>
                <a:cubicBezTo>
                  <a:pt x="184477" y="203544"/>
                  <a:pt x="160959" y="227420"/>
                  <a:pt x="131516" y="228558"/>
                </a:cubicBezTo>
                <a:lnTo>
                  <a:pt x="129404" y="228600"/>
                </a:lnTo>
                <a:lnTo>
                  <a:pt x="55119" y="228600"/>
                </a:lnTo>
                <a:cubicBezTo>
                  <a:pt x="24697" y="228554"/>
                  <a:pt x="47" y="204242"/>
                  <a:pt x="0" y="174236"/>
                </a:cubicBezTo>
                <a:cubicBezTo>
                  <a:pt x="-49" y="102050"/>
                  <a:pt x="48520" y="38778"/>
                  <a:pt x="118639" y="19062"/>
                </a:cubicBezTo>
                <a:lnTo>
                  <a:pt x="121941" y="18170"/>
                </a:lnTo>
                <a:lnTo>
                  <a:pt x="150094" y="10977"/>
                </a:lnTo>
                <a:cubicBezTo>
                  <a:pt x="166709" y="6726"/>
                  <a:pt x="183809" y="4590"/>
                  <a:pt x="200974" y="4621"/>
                </a:cubicBezTo>
                <a:cubicBezTo>
                  <a:pt x="301929" y="-1540"/>
                  <a:pt x="403175" y="-1540"/>
                  <a:pt x="504131" y="4621"/>
                </a:cubicBezTo>
                <a:close/>
                <a:moveTo>
                  <a:pt x="220841" y="41643"/>
                </a:moveTo>
                <a:lnTo>
                  <a:pt x="202101" y="42723"/>
                </a:lnTo>
                <a:lnTo>
                  <a:pt x="200905" y="42721"/>
                </a:lnTo>
                <a:cubicBezTo>
                  <a:pt x="188692" y="42699"/>
                  <a:pt x="176521" y="44026"/>
                  <a:pt x="164613" y="46675"/>
                </a:cubicBezTo>
                <a:lnTo>
                  <a:pt x="159526" y="47892"/>
                </a:lnTo>
                <a:lnTo>
                  <a:pt x="131877" y="54952"/>
                </a:lnTo>
                <a:lnTo>
                  <a:pt x="128951" y="55740"/>
                </a:lnTo>
                <a:cubicBezTo>
                  <a:pt x="75108" y="70879"/>
                  <a:pt x="38062" y="119277"/>
                  <a:pt x="38100" y="174177"/>
                </a:cubicBezTo>
                <a:cubicBezTo>
                  <a:pt x="38113" y="182623"/>
                  <a:pt x="44902" y="189740"/>
                  <a:pt x="53712" y="190443"/>
                </a:cubicBezTo>
                <a:lnTo>
                  <a:pt x="55119" y="190500"/>
                </a:lnTo>
                <a:lnTo>
                  <a:pt x="128640" y="190508"/>
                </a:lnTo>
                <a:lnTo>
                  <a:pt x="130046" y="190486"/>
                </a:lnTo>
                <a:cubicBezTo>
                  <a:pt x="138779" y="190149"/>
                  <a:pt x="145652" y="183578"/>
                  <a:pt x="146362" y="175581"/>
                </a:cubicBezTo>
                <a:lnTo>
                  <a:pt x="146423" y="174236"/>
                </a:lnTo>
                <a:lnTo>
                  <a:pt x="146435" y="155809"/>
                </a:lnTo>
                <a:lnTo>
                  <a:pt x="146516" y="152981"/>
                </a:lnTo>
                <a:cubicBezTo>
                  <a:pt x="148488" y="113424"/>
                  <a:pt x="180793" y="82263"/>
                  <a:pt x="220304" y="81056"/>
                </a:cubicBezTo>
                <a:lnTo>
                  <a:pt x="222682" y="81020"/>
                </a:lnTo>
                <a:lnTo>
                  <a:pt x="483089" y="81031"/>
                </a:lnTo>
                <a:lnTo>
                  <a:pt x="485917" y="81110"/>
                </a:lnTo>
                <a:cubicBezTo>
                  <a:pt x="525553" y="83032"/>
                  <a:pt x="557166" y="114922"/>
                  <a:pt x="558391" y="154379"/>
                </a:cubicBezTo>
                <a:lnTo>
                  <a:pt x="558427" y="156756"/>
                </a:lnTo>
                <a:lnTo>
                  <a:pt x="558419" y="173367"/>
                </a:lnTo>
                <a:lnTo>
                  <a:pt x="558440" y="174725"/>
                </a:lnTo>
                <a:cubicBezTo>
                  <a:pt x="558764" y="182880"/>
                  <a:pt x="565446" y="189654"/>
                  <a:pt x="574004" y="190356"/>
                </a:cubicBezTo>
                <a:lnTo>
                  <a:pt x="575446" y="190416"/>
                </a:lnTo>
                <a:lnTo>
                  <a:pt x="648967" y="190424"/>
                </a:lnTo>
                <a:lnTo>
                  <a:pt x="650373" y="190403"/>
                </a:lnTo>
                <a:cubicBezTo>
                  <a:pt x="659591" y="190047"/>
                  <a:pt x="666737" y="182745"/>
                  <a:pt x="666750" y="174178"/>
                </a:cubicBezTo>
                <a:cubicBezTo>
                  <a:pt x="666714" y="119225"/>
                  <a:pt x="629605" y="70975"/>
                  <a:pt x="575914" y="55875"/>
                </a:cubicBezTo>
                <a:lnTo>
                  <a:pt x="572969" y="55084"/>
                </a:lnTo>
                <a:lnTo>
                  <a:pt x="545312" y="48015"/>
                </a:lnTo>
                <a:lnTo>
                  <a:pt x="540353" y="46815"/>
                </a:lnTo>
                <a:cubicBezTo>
                  <a:pt x="530151" y="44503"/>
                  <a:pt x="519750" y="43163"/>
                  <a:pt x="509292" y="42813"/>
                </a:cubicBezTo>
                <a:lnTo>
                  <a:pt x="502933" y="42719"/>
                </a:lnTo>
                <a:lnTo>
                  <a:pt x="501809" y="42650"/>
                </a:lnTo>
                <a:cubicBezTo>
                  <a:pt x="408247" y="36940"/>
                  <a:pt x="314433" y="36604"/>
                  <a:pt x="220841" y="41643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7" name="Freeform 9">
            <a:extLst>
              <a:ext uri="{FF2B5EF4-FFF2-40B4-BE49-F238E27FC236}">
                <a16:creationId xmlns:a16="http://schemas.microsoft.com/office/drawing/2014/main" id="{98C28944-953B-C89F-3686-7154189D2441}"/>
              </a:ext>
            </a:extLst>
          </p:cNvPr>
          <p:cNvSpPr>
            <a:spLocks noChangeAspect="1" noEditPoints="1"/>
          </p:cNvSpPr>
          <p:nvPr>
            <p:custDataLst>
              <p:tags r:id="rId2"/>
            </p:custDataLst>
          </p:nvPr>
        </p:nvSpPr>
        <p:spPr bwMode="auto">
          <a:xfrm>
            <a:off x="6397189" y="3488674"/>
            <a:ext cx="456385" cy="299657"/>
          </a:xfrm>
          <a:custGeom>
            <a:avLst/>
            <a:gdLst>
              <a:gd name="T0" fmla="*/ 64 w 196"/>
              <a:gd name="T1" fmla="*/ 65 h 128"/>
              <a:gd name="T2" fmla="*/ 30 w 196"/>
              <a:gd name="T3" fmla="*/ 93 h 128"/>
              <a:gd name="T4" fmla="*/ 29 w 196"/>
              <a:gd name="T5" fmla="*/ 101 h 128"/>
              <a:gd name="T6" fmla="*/ 38 w 196"/>
              <a:gd name="T7" fmla="*/ 102 h 128"/>
              <a:gd name="T8" fmla="*/ 73 w 196"/>
              <a:gd name="T9" fmla="*/ 74 h 128"/>
              <a:gd name="T10" fmla="*/ 84 w 196"/>
              <a:gd name="T11" fmla="*/ 83 h 128"/>
              <a:gd name="T12" fmla="*/ 112 w 196"/>
              <a:gd name="T13" fmla="*/ 83 h 128"/>
              <a:gd name="T14" fmla="*/ 123 w 196"/>
              <a:gd name="T15" fmla="*/ 74 h 128"/>
              <a:gd name="T16" fmla="*/ 158 w 196"/>
              <a:gd name="T17" fmla="*/ 102 h 128"/>
              <a:gd name="T18" fmla="*/ 167 w 196"/>
              <a:gd name="T19" fmla="*/ 101 h 128"/>
              <a:gd name="T20" fmla="*/ 166 w 196"/>
              <a:gd name="T21" fmla="*/ 93 h 128"/>
              <a:gd name="T22" fmla="*/ 133 w 196"/>
              <a:gd name="T23" fmla="*/ 65 h 128"/>
              <a:gd name="T24" fmla="*/ 166 w 196"/>
              <a:gd name="T25" fmla="*/ 35 h 128"/>
              <a:gd name="T26" fmla="*/ 166 w 196"/>
              <a:gd name="T27" fmla="*/ 35 h 128"/>
              <a:gd name="T28" fmla="*/ 167 w 196"/>
              <a:gd name="T29" fmla="*/ 26 h 128"/>
              <a:gd name="T30" fmla="*/ 158 w 196"/>
              <a:gd name="T31" fmla="*/ 26 h 128"/>
              <a:gd name="T32" fmla="*/ 104 w 196"/>
              <a:gd name="T33" fmla="*/ 74 h 128"/>
              <a:gd name="T34" fmla="*/ 92 w 196"/>
              <a:gd name="T35" fmla="*/ 74 h 128"/>
              <a:gd name="T36" fmla="*/ 38 w 196"/>
              <a:gd name="T37" fmla="*/ 26 h 128"/>
              <a:gd name="T38" fmla="*/ 33 w 196"/>
              <a:gd name="T39" fmla="*/ 24 h 128"/>
              <a:gd name="T40" fmla="*/ 33 w 196"/>
              <a:gd name="T41" fmla="*/ 24 h 128"/>
              <a:gd name="T42" fmla="*/ 33 w 196"/>
              <a:gd name="T43" fmla="*/ 24 h 128"/>
              <a:gd name="T44" fmla="*/ 29 w 196"/>
              <a:gd name="T45" fmla="*/ 26 h 128"/>
              <a:gd name="T46" fmla="*/ 30 w 196"/>
              <a:gd name="T47" fmla="*/ 35 h 128"/>
              <a:gd name="T48" fmla="*/ 64 w 196"/>
              <a:gd name="T49" fmla="*/ 65 h 128"/>
              <a:gd name="T50" fmla="*/ 184 w 196"/>
              <a:gd name="T51" fmla="*/ 0 h 128"/>
              <a:gd name="T52" fmla="*/ 12 w 196"/>
              <a:gd name="T53" fmla="*/ 0 h 128"/>
              <a:gd name="T54" fmla="*/ 0 w 196"/>
              <a:gd name="T55" fmla="*/ 12 h 128"/>
              <a:gd name="T56" fmla="*/ 0 w 196"/>
              <a:gd name="T57" fmla="*/ 116 h 128"/>
              <a:gd name="T58" fmla="*/ 12 w 196"/>
              <a:gd name="T59" fmla="*/ 128 h 128"/>
              <a:gd name="T60" fmla="*/ 184 w 196"/>
              <a:gd name="T61" fmla="*/ 128 h 128"/>
              <a:gd name="T62" fmla="*/ 196 w 196"/>
              <a:gd name="T63" fmla="*/ 116 h 128"/>
              <a:gd name="T64" fmla="*/ 196 w 196"/>
              <a:gd name="T65" fmla="*/ 12 h 128"/>
              <a:gd name="T66" fmla="*/ 184 w 196"/>
              <a:gd name="T67" fmla="*/ 0 h 128"/>
              <a:gd name="T68" fmla="*/ 180 w 196"/>
              <a:gd name="T69" fmla="*/ 116 h 128"/>
              <a:gd name="T70" fmla="*/ 16 w 196"/>
              <a:gd name="T71" fmla="*/ 116 h 128"/>
              <a:gd name="T72" fmla="*/ 12 w 196"/>
              <a:gd name="T73" fmla="*/ 112 h 128"/>
              <a:gd name="T74" fmla="*/ 12 w 196"/>
              <a:gd name="T75" fmla="*/ 16 h 128"/>
              <a:gd name="T76" fmla="*/ 16 w 196"/>
              <a:gd name="T77" fmla="*/ 12 h 128"/>
              <a:gd name="T78" fmla="*/ 180 w 196"/>
              <a:gd name="T79" fmla="*/ 12 h 128"/>
              <a:gd name="T80" fmla="*/ 184 w 196"/>
              <a:gd name="T81" fmla="*/ 16 h 128"/>
              <a:gd name="T82" fmla="*/ 184 w 196"/>
              <a:gd name="T83" fmla="*/ 112 h 128"/>
              <a:gd name="T84" fmla="*/ 180 w 196"/>
              <a:gd name="T85" fmla="*/ 116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96" h="128">
                <a:moveTo>
                  <a:pt x="64" y="65"/>
                </a:moveTo>
                <a:cubicBezTo>
                  <a:pt x="30" y="93"/>
                  <a:pt x="30" y="93"/>
                  <a:pt x="30" y="93"/>
                </a:cubicBezTo>
                <a:cubicBezTo>
                  <a:pt x="27" y="95"/>
                  <a:pt x="27" y="99"/>
                  <a:pt x="29" y="101"/>
                </a:cubicBezTo>
                <a:cubicBezTo>
                  <a:pt x="31" y="104"/>
                  <a:pt x="35" y="104"/>
                  <a:pt x="38" y="102"/>
                </a:cubicBezTo>
                <a:cubicBezTo>
                  <a:pt x="73" y="74"/>
                  <a:pt x="73" y="74"/>
                  <a:pt x="73" y="74"/>
                </a:cubicBezTo>
                <a:cubicBezTo>
                  <a:pt x="84" y="83"/>
                  <a:pt x="84" y="83"/>
                  <a:pt x="84" y="83"/>
                </a:cubicBezTo>
                <a:cubicBezTo>
                  <a:pt x="92" y="91"/>
                  <a:pt x="104" y="90"/>
                  <a:pt x="112" y="83"/>
                </a:cubicBezTo>
                <a:cubicBezTo>
                  <a:pt x="123" y="74"/>
                  <a:pt x="123" y="74"/>
                  <a:pt x="123" y="74"/>
                </a:cubicBezTo>
                <a:cubicBezTo>
                  <a:pt x="158" y="102"/>
                  <a:pt x="158" y="102"/>
                  <a:pt x="158" y="102"/>
                </a:cubicBezTo>
                <a:cubicBezTo>
                  <a:pt x="161" y="104"/>
                  <a:pt x="165" y="104"/>
                  <a:pt x="167" y="101"/>
                </a:cubicBezTo>
                <a:cubicBezTo>
                  <a:pt x="169" y="99"/>
                  <a:pt x="169" y="95"/>
                  <a:pt x="166" y="93"/>
                </a:cubicBezTo>
                <a:cubicBezTo>
                  <a:pt x="133" y="65"/>
                  <a:pt x="133" y="65"/>
                  <a:pt x="133" y="65"/>
                </a:cubicBezTo>
                <a:cubicBezTo>
                  <a:pt x="166" y="35"/>
                  <a:pt x="166" y="35"/>
                  <a:pt x="166" y="35"/>
                </a:cubicBezTo>
                <a:cubicBezTo>
                  <a:pt x="166" y="35"/>
                  <a:pt x="166" y="35"/>
                  <a:pt x="166" y="35"/>
                </a:cubicBezTo>
                <a:cubicBezTo>
                  <a:pt x="169" y="33"/>
                  <a:pt x="169" y="29"/>
                  <a:pt x="167" y="26"/>
                </a:cubicBezTo>
                <a:cubicBezTo>
                  <a:pt x="165" y="24"/>
                  <a:pt x="161" y="24"/>
                  <a:pt x="158" y="26"/>
                </a:cubicBezTo>
                <a:cubicBezTo>
                  <a:pt x="104" y="74"/>
                  <a:pt x="104" y="74"/>
                  <a:pt x="104" y="74"/>
                </a:cubicBezTo>
                <a:cubicBezTo>
                  <a:pt x="102" y="77"/>
                  <a:pt x="94" y="77"/>
                  <a:pt x="92" y="74"/>
                </a:cubicBezTo>
                <a:cubicBezTo>
                  <a:pt x="38" y="26"/>
                  <a:pt x="38" y="26"/>
                  <a:pt x="38" y="26"/>
                </a:cubicBezTo>
                <a:cubicBezTo>
                  <a:pt x="37" y="25"/>
                  <a:pt x="35" y="24"/>
                  <a:pt x="33" y="24"/>
                </a:cubicBezTo>
                <a:cubicBezTo>
                  <a:pt x="33" y="24"/>
                  <a:pt x="33" y="24"/>
                  <a:pt x="33" y="24"/>
                </a:cubicBezTo>
                <a:cubicBezTo>
                  <a:pt x="33" y="24"/>
                  <a:pt x="33" y="24"/>
                  <a:pt x="33" y="24"/>
                </a:cubicBezTo>
                <a:cubicBezTo>
                  <a:pt x="31" y="25"/>
                  <a:pt x="30" y="25"/>
                  <a:pt x="29" y="26"/>
                </a:cubicBezTo>
                <a:cubicBezTo>
                  <a:pt x="27" y="29"/>
                  <a:pt x="27" y="33"/>
                  <a:pt x="30" y="35"/>
                </a:cubicBezTo>
                <a:lnTo>
                  <a:pt x="64" y="65"/>
                </a:lnTo>
                <a:close/>
                <a:moveTo>
                  <a:pt x="184" y="0"/>
                </a:moveTo>
                <a:cubicBezTo>
                  <a:pt x="12" y="0"/>
                  <a:pt x="12" y="0"/>
                  <a:pt x="12" y="0"/>
                </a:cubicBezTo>
                <a:cubicBezTo>
                  <a:pt x="5" y="0"/>
                  <a:pt x="0" y="5"/>
                  <a:pt x="0" y="12"/>
                </a:cubicBezTo>
                <a:cubicBezTo>
                  <a:pt x="0" y="116"/>
                  <a:pt x="0" y="116"/>
                  <a:pt x="0" y="116"/>
                </a:cubicBezTo>
                <a:cubicBezTo>
                  <a:pt x="0" y="123"/>
                  <a:pt x="5" y="128"/>
                  <a:pt x="12" y="128"/>
                </a:cubicBezTo>
                <a:cubicBezTo>
                  <a:pt x="184" y="128"/>
                  <a:pt x="184" y="128"/>
                  <a:pt x="184" y="128"/>
                </a:cubicBezTo>
                <a:cubicBezTo>
                  <a:pt x="191" y="128"/>
                  <a:pt x="196" y="123"/>
                  <a:pt x="196" y="116"/>
                </a:cubicBezTo>
                <a:cubicBezTo>
                  <a:pt x="196" y="12"/>
                  <a:pt x="196" y="12"/>
                  <a:pt x="196" y="12"/>
                </a:cubicBezTo>
                <a:cubicBezTo>
                  <a:pt x="196" y="5"/>
                  <a:pt x="191" y="0"/>
                  <a:pt x="184" y="0"/>
                </a:cubicBezTo>
                <a:close/>
                <a:moveTo>
                  <a:pt x="180" y="116"/>
                </a:moveTo>
                <a:cubicBezTo>
                  <a:pt x="16" y="116"/>
                  <a:pt x="16" y="116"/>
                  <a:pt x="16" y="116"/>
                </a:cubicBezTo>
                <a:cubicBezTo>
                  <a:pt x="14" y="116"/>
                  <a:pt x="12" y="114"/>
                  <a:pt x="12" y="112"/>
                </a:cubicBezTo>
                <a:cubicBezTo>
                  <a:pt x="12" y="16"/>
                  <a:pt x="12" y="16"/>
                  <a:pt x="12" y="16"/>
                </a:cubicBezTo>
                <a:cubicBezTo>
                  <a:pt x="12" y="14"/>
                  <a:pt x="14" y="12"/>
                  <a:pt x="16" y="12"/>
                </a:cubicBezTo>
                <a:cubicBezTo>
                  <a:pt x="180" y="12"/>
                  <a:pt x="180" y="12"/>
                  <a:pt x="180" y="12"/>
                </a:cubicBezTo>
                <a:cubicBezTo>
                  <a:pt x="182" y="12"/>
                  <a:pt x="184" y="14"/>
                  <a:pt x="184" y="16"/>
                </a:cubicBezTo>
                <a:cubicBezTo>
                  <a:pt x="184" y="112"/>
                  <a:pt x="184" y="112"/>
                  <a:pt x="184" y="112"/>
                </a:cubicBezTo>
                <a:cubicBezTo>
                  <a:pt x="184" y="114"/>
                  <a:pt x="182" y="116"/>
                  <a:pt x="180" y="11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A9CB31-39D6-3FB1-F539-CAE968462309}"/>
              </a:ext>
            </a:extLst>
          </p:cNvPr>
          <p:cNvSpPr txBox="1"/>
          <p:nvPr/>
        </p:nvSpPr>
        <p:spPr>
          <a:xfrm>
            <a:off x="6986310" y="2934676"/>
            <a:ext cx="2507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8918 3556139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46E9A5-848C-9B95-0F85-E8718E8520A0}"/>
              </a:ext>
            </a:extLst>
          </p:cNvPr>
          <p:cNvSpPr txBox="1"/>
          <p:nvPr/>
        </p:nvSpPr>
        <p:spPr>
          <a:xfrm>
            <a:off x="6986310" y="3406118"/>
            <a:ext cx="2507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MolchanovSL@rncb</a:t>
            </a:r>
            <a:r>
              <a:rPr lang="en-US" dirty="0" smtClean="0">
                <a:solidFill>
                  <a:schemeClr val="bg1"/>
                </a:solidFill>
              </a:rPr>
              <a:t>.ru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351DA49-D030-43E2-BFE0-888859AC4B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381" y="3877560"/>
            <a:ext cx="684000" cy="684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E8749E3-19C3-D403-0976-CE11119ADBC2}"/>
              </a:ext>
            </a:extLst>
          </p:cNvPr>
          <p:cNvSpPr txBox="1"/>
          <p:nvPr/>
        </p:nvSpPr>
        <p:spPr>
          <a:xfrm>
            <a:off x="6986309" y="4030406"/>
            <a:ext cx="2507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hlinkClick r:id="rId5"/>
              </a:rPr>
              <a:t>rncb.ru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84733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itc6m-VgO64Kri34R6qIfQ&quot;,&quot;gi&quot;:&quot;FGqgo8LJlWW1vXT3-lNxyg&quot;,&quot;ti&quot;:&quot;ui_elements&quot;,&quot;vs&quot;:{&quot;f&quot;:[102],&quot;i&quot;:{&quot;d&quot;:&quot;itc6m-VgO64Kri34R6qIfQ&quot;,&quot;p&quot;:true}}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PFRL8VumywMLr9-AjKl27A&quot;,&quot;gi&quot;:&quot;FGqgo8LJlWW1vXT3-lNxyg&quot;,&quot;ti&quot;:&quot;ui_elements&quot;,&quot;vs&quot;:{&quot;f&quot;:[97],&quot;i&quot;:{&quot;d&quot;:&quot;PFRL8VumywMLr9-AjKl27A&quot;,&quot;p&quot;:true}}}"/>
</p:tagLst>
</file>

<file path=ppt/theme/theme1.xml><?xml version="1.0" encoding="utf-8"?>
<a:theme xmlns:a="http://schemas.openxmlformats.org/drawingml/2006/main" name="Обложки">
  <a:themeElements>
    <a:clrScheme name="РНКБ">
      <a:dk1>
        <a:srgbClr val="333F48"/>
      </a:dk1>
      <a:lt1>
        <a:sysClr val="window" lastClr="FFFFFF"/>
      </a:lt1>
      <a:dk2>
        <a:srgbClr val="3E2B2E"/>
      </a:dk2>
      <a:lt2>
        <a:srgbClr val="FFFFFF"/>
      </a:lt2>
      <a:accent1>
        <a:srgbClr val="00AEC7"/>
      </a:accent1>
      <a:accent2>
        <a:srgbClr val="FF7F30"/>
      </a:accent2>
      <a:accent3>
        <a:srgbClr val="F9423A"/>
      </a:accent3>
      <a:accent4>
        <a:srgbClr val="ADCB00"/>
      </a:accent4>
      <a:accent5>
        <a:srgbClr val="A08ACC"/>
      </a:accent5>
      <a:accent6>
        <a:srgbClr val="1B365D"/>
      </a:accent6>
      <a:hlink>
        <a:srgbClr val="00AEC7"/>
      </a:hlink>
      <a:folHlink>
        <a:srgbClr val="F9423A"/>
      </a:folHlink>
    </a:clrScheme>
    <a:fontScheme name="РНКБ">
      <a:majorFont>
        <a:latin typeface="Geometria"/>
        <a:ea typeface=""/>
        <a:cs typeface=""/>
      </a:majorFont>
      <a:minorFont>
        <a:latin typeface="Geometri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1500" b="1" dirty="0" smtClean="0">
            <a:solidFill>
              <a:srgbClr val="00AEC7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315</Words>
  <Application>Microsoft Office PowerPoint</Application>
  <PresentationFormat>Широкоэкранный</PresentationFormat>
  <Paragraphs>66</Paragraphs>
  <Slides>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Calibri</vt:lpstr>
      <vt:lpstr>Geometria</vt:lpstr>
      <vt:lpstr>Times New Roman</vt:lpstr>
      <vt:lpstr>Обложки</vt:lpstr>
      <vt:lpstr>Образовательный кредит  с господдержкой 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Образовательный кредит  с господдержкой</dc:title>
  <dc:creator>Калайда Юлия Владимировна</dc:creator>
  <cp:lastModifiedBy>Молчанов Сергей Леонтьевич</cp:lastModifiedBy>
  <cp:revision>7</cp:revision>
  <dcterms:created xsi:type="dcterms:W3CDTF">2023-06-26T14:37:58Z</dcterms:created>
  <dcterms:modified xsi:type="dcterms:W3CDTF">2023-07-13T12:33:42Z</dcterms:modified>
</cp:coreProperties>
</file>